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06" r:id="rId2"/>
    <p:sldId id="307" r:id="rId3"/>
    <p:sldId id="393" r:id="rId4"/>
    <p:sldId id="406" r:id="rId5"/>
    <p:sldId id="395" r:id="rId6"/>
    <p:sldId id="332" r:id="rId7"/>
    <p:sldId id="396" r:id="rId8"/>
    <p:sldId id="402" r:id="rId9"/>
    <p:sldId id="403" r:id="rId10"/>
    <p:sldId id="388" r:id="rId11"/>
    <p:sldId id="405" r:id="rId12"/>
    <p:sldId id="387" r:id="rId13"/>
    <p:sldId id="407" r:id="rId14"/>
    <p:sldId id="397" r:id="rId15"/>
    <p:sldId id="389" r:id="rId16"/>
    <p:sldId id="344" r:id="rId17"/>
    <p:sldId id="357" r:id="rId18"/>
    <p:sldId id="617" r:id="rId19"/>
    <p:sldId id="618" r:id="rId20"/>
    <p:sldId id="619" r:id="rId21"/>
    <p:sldId id="398" r:id="rId22"/>
    <p:sldId id="399" r:id="rId23"/>
    <p:sldId id="392" r:id="rId24"/>
    <p:sldId id="289" r:id="rId25"/>
    <p:sldId id="386" r:id="rId26"/>
    <p:sldId id="294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H" initials="L" lastIdx="1" clrIdx="0">
    <p:extLst>
      <p:ext uri="{19B8F6BF-5375-455C-9EA6-DF929625EA0E}">
        <p15:presenceInfo xmlns:p15="http://schemas.microsoft.com/office/powerpoint/2012/main" userId="LC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673" autoAdjust="0"/>
  </p:normalViewPr>
  <p:slideViewPr>
    <p:cSldViewPr snapToGrid="0">
      <p:cViewPr varScale="1">
        <p:scale>
          <a:sx n="114" d="100"/>
          <a:sy n="114" d="100"/>
        </p:scale>
        <p:origin x="2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40C3C-3E67-43E2-BF1B-A8F680E95899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CD42A-D253-4AF7-8D7A-D7156C1DEA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937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845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760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12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927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731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073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919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632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2F51D-D6C5-43A6-B9F5-F813ACBBEA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D49204-BE95-4F16-9B36-3BA38A7CB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332E5-94AB-47B3-A928-3F394BA85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9D77-BA85-47A2-BE59-EE18860AADF9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47551C-D052-4FC4-8712-F619FF57F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3A760C-42F9-4041-B3EE-EBE3E7953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AC40-0A69-461B-B5E9-37AFE8E6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46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1A120-F950-48A4-AC1B-97AB29C8F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549387-54EC-444C-B1C0-B79E74205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86E37F-DA88-4B65-93F5-91247E693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9D77-BA85-47A2-BE59-EE18860AADF9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C7ADF2-48C0-408A-A7A5-4463386C6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C4D55F-D4A0-48F5-990E-8D591AC6C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AC40-0A69-461B-B5E9-37AFE8E6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59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FBFB16-1585-4626-8B38-907045502E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157951-8F6A-4901-BA68-E773246D2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1E539-7751-49D5-B8E1-9C160D5E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9D77-BA85-47A2-BE59-EE18860AADF9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B8551C-22C0-42FE-8923-F5317413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53DE6C-A552-492C-B53E-BD50B4ED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AC40-0A69-461B-B5E9-37AFE8E6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175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062D45-73B8-4891-A3D4-55B97D634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43AADA-B94F-44F7-8F6E-9C61BF9288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17F3D-362F-4F98-ADAC-66FFEAF1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pPr/>
              <a:t>2024/12/18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675A7-875F-4DB5-80AE-445F301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C236A1-6AAA-46E8-9203-DFBD22E7877F}"/>
              </a:ext>
            </a:extLst>
          </p:cNvPr>
          <p:cNvSpPr txBox="1"/>
          <p:nvPr userDrawn="1"/>
        </p:nvSpPr>
        <p:spPr>
          <a:xfrm>
            <a:off x="10421373" y="284403"/>
            <a:ext cx="1154483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XDU</a:t>
            </a:r>
            <a:endParaRPr lang="zh-CN" altLang="en-US" sz="3200" b="1" spc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30272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7A910BB-0AC6-48D4-A2BB-1887A0E13D9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EFA0F28-51C8-4404-856E-1D652CE8E24A}"/>
              </a:ext>
            </a:extLst>
          </p:cNvPr>
          <p:cNvSpPr txBox="1"/>
          <p:nvPr userDrawn="1"/>
        </p:nvSpPr>
        <p:spPr>
          <a:xfrm>
            <a:off x="587375" y="6030223"/>
            <a:ext cx="1444197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▶▶▶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083288D-8184-4557-9B51-8EB40CC2EAAD}"/>
              </a:ext>
            </a:extLst>
          </p:cNvPr>
          <p:cNvSpPr/>
          <p:nvPr userDrawn="1"/>
        </p:nvSpPr>
        <p:spPr>
          <a:xfrm>
            <a:off x="7421356" y="-2690075"/>
            <a:ext cx="12420862" cy="12420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DAE5607-44C4-4FF5-957E-E7A49FAB0E7D}"/>
              </a:ext>
            </a:extLst>
          </p:cNvPr>
          <p:cNvSpPr/>
          <p:nvPr userDrawn="1"/>
        </p:nvSpPr>
        <p:spPr>
          <a:xfrm>
            <a:off x="7634978" y="-2781431"/>
            <a:ext cx="12420862" cy="12420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3AA8CF1-4100-4FDE-A882-A46D48D61B1C}"/>
              </a:ext>
            </a:extLst>
          </p:cNvPr>
          <p:cNvSpPr txBox="1"/>
          <p:nvPr userDrawn="1"/>
        </p:nvSpPr>
        <p:spPr>
          <a:xfrm>
            <a:off x="8534112" y="922705"/>
            <a:ext cx="381448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厚德 求真 励学 笃行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27B6FD-7A0E-4278-881A-EFBAFAA7853D}"/>
              </a:ext>
            </a:extLst>
          </p:cNvPr>
          <p:cNvSpPr txBox="1"/>
          <p:nvPr userDrawn="1"/>
        </p:nvSpPr>
        <p:spPr>
          <a:xfrm>
            <a:off x="8174732" y="1718517"/>
            <a:ext cx="1736243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西军电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781860-CBC8-442F-99C9-A696DAF1F728}"/>
              </a:ext>
            </a:extLst>
          </p:cNvPr>
          <p:cNvSpPr txBox="1"/>
          <p:nvPr userDrawn="1"/>
        </p:nvSpPr>
        <p:spPr>
          <a:xfrm>
            <a:off x="8359629" y="4756895"/>
            <a:ext cx="3685888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勤奋 求实 创新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4C7CE7-4E44-49ED-B55A-7446EA02893A}"/>
              </a:ext>
            </a:extLst>
          </p:cNvPr>
          <p:cNvSpPr txBox="1"/>
          <p:nvPr userDrawn="1"/>
        </p:nvSpPr>
        <p:spPr>
          <a:xfrm>
            <a:off x="9046317" y="5895921"/>
            <a:ext cx="2888781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和谐 包容 进取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187C91-1D5D-4FE9-A55C-486BCB47F168}"/>
              </a:ext>
            </a:extLst>
          </p:cNvPr>
          <p:cNvSpPr txBox="1"/>
          <p:nvPr userDrawn="1"/>
        </p:nvSpPr>
        <p:spPr>
          <a:xfrm>
            <a:off x="7969018" y="3520356"/>
            <a:ext cx="2504461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崇尚学术 追求卓越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760BD3-E48E-475C-97AB-D16108A4ECA8}"/>
              </a:ext>
            </a:extLst>
          </p:cNvPr>
          <p:cNvSpPr txBox="1"/>
          <p:nvPr userDrawn="1"/>
        </p:nvSpPr>
        <p:spPr>
          <a:xfrm>
            <a:off x="10507665" y="3034206"/>
            <a:ext cx="1488534" cy="863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艰苦奋斗</a:t>
            </a:r>
            <a:endParaRPr kumimoji="0" lang="en-US" altLang="zh-CN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自强不息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3F9546E-AB90-461D-99AE-33C895FDC4D7}"/>
              </a:ext>
            </a:extLst>
          </p:cNvPr>
          <p:cNvSpPr txBox="1"/>
          <p:nvPr userDrawn="1"/>
        </p:nvSpPr>
        <p:spPr>
          <a:xfrm>
            <a:off x="10003049" y="1992254"/>
            <a:ext cx="2086209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求真务实 爱国为民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553CB17-BC57-4C54-B449-492FC773A587}"/>
              </a:ext>
            </a:extLst>
          </p:cNvPr>
          <p:cNvSpPr txBox="1"/>
          <p:nvPr userDrawn="1"/>
        </p:nvSpPr>
        <p:spPr>
          <a:xfrm>
            <a:off x="8068030" y="3964348"/>
            <a:ext cx="3685889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半部电台起家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405040C-8BF3-4A86-987D-2BADCED94AA3}"/>
              </a:ext>
            </a:extLst>
          </p:cNvPr>
          <p:cNvSpPr txBox="1"/>
          <p:nvPr userDrawn="1"/>
        </p:nvSpPr>
        <p:spPr>
          <a:xfrm>
            <a:off x="8874476" y="507887"/>
            <a:ext cx="1553430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传承红色基因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B64F0C-C17D-44FC-94C4-ECEEDE1F2AE8}"/>
              </a:ext>
            </a:extLst>
          </p:cNvPr>
          <p:cNvSpPr txBox="1"/>
          <p:nvPr userDrawn="1"/>
        </p:nvSpPr>
        <p:spPr>
          <a:xfrm>
            <a:off x="8567952" y="1485863"/>
            <a:ext cx="3367146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西北电讯工程学院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9199967-07BF-4790-A7F3-621255DCE048}"/>
              </a:ext>
            </a:extLst>
          </p:cNvPr>
          <p:cNvSpPr txBox="1"/>
          <p:nvPr userDrawn="1"/>
        </p:nvSpPr>
        <p:spPr>
          <a:xfrm>
            <a:off x="7969018" y="2897465"/>
            <a:ext cx="2358323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长征路上办学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93D3967-605C-4E69-BE0A-86427FEE0E40}"/>
              </a:ext>
            </a:extLst>
          </p:cNvPr>
          <p:cNvSpPr txBox="1"/>
          <p:nvPr userDrawn="1"/>
        </p:nvSpPr>
        <p:spPr>
          <a:xfrm>
            <a:off x="7969019" y="2429744"/>
            <a:ext cx="402718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雷达信号处理国家重点实验室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701FB13-3E7A-4EE1-9C75-A725D43027F0}"/>
              </a:ext>
            </a:extLst>
          </p:cNvPr>
          <p:cNvSpPr txBox="1"/>
          <p:nvPr userDrawn="1"/>
        </p:nvSpPr>
        <p:spPr>
          <a:xfrm>
            <a:off x="10417963" y="489324"/>
            <a:ext cx="183631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与共和国同行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67C50D4-ECFD-49C2-BDD1-170CF02AC74A}"/>
              </a:ext>
            </a:extLst>
          </p:cNvPr>
          <p:cNvSpPr txBox="1"/>
          <p:nvPr userDrawn="1"/>
        </p:nvSpPr>
        <p:spPr>
          <a:xfrm>
            <a:off x="8627939" y="5247495"/>
            <a:ext cx="3417578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青春告白祖国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BA001E-A7C3-4AE6-8366-24538AB11E89}"/>
              </a:ext>
            </a:extLst>
          </p:cNvPr>
          <p:cNvSpPr txBox="1"/>
          <p:nvPr userDrawn="1"/>
        </p:nvSpPr>
        <p:spPr>
          <a:xfrm>
            <a:off x="640991" y="381570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4953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062D45-73B8-4891-A3D4-55B97D634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43AADA-B94F-44F7-8F6E-9C61BF9288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765662-DA64-4A6D-9147-C70A75F8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 b="1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17F3D-362F-4F98-ADAC-66FFEAF1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pPr/>
              <a:t>2024/12/18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675A7-875F-4DB5-80AE-445F301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1B0420-5421-40D2-96E8-07C9DA5BAB88}"/>
              </a:ext>
            </a:extLst>
          </p:cNvPr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2EC4C26-B8A4-4B6D-BE6B-48AE275A7DD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3BBEBF-95E6-4F01-8575-53F061F3ADFB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25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17052-613C-497E-9F15-5DB7C7233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4BEB8D-F5DF-4076-99EB-4950F433B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2F0934-7F48-4107-820C-D1F5CB7C4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9D77-BA85-47A2-BE59-EE18860AADF9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F38A30-CC4C-4AE2-9417-67AC9EFC3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E4FFEC-60AD-495E-A5C8-EEC67463D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AC40-0A69-461B-B5E9-37AFE8E6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73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BCBEF-DF8C-430F-B357-03CAC11BC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799C9E-33EE-4810-9749-6F175850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60256D-B63F-487C-A413-EE8D9776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9D77-BA85-47A2-BE59-EE18860AADF9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2B4811-35C7-4DDC-A55D-FEB6C1DD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E51A55-8AE3-4ACF-BC29-35B3BAE33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AC40-0A69-461B-B5E9-37AFE8E6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790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9BB88D-0AC3-4C92-8F8C-2A370663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2DDCE4-CC62-4241-B4B1-F1C983C99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5B366A-A7EB-4677-ADE7-CE96F23E0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F4812E-073C-433B-A06F-174CB1617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9D77-BA85-47A2-BE59-EE18860AADF9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E9CB85-458C-403D-A0E2-955E75AAE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DE212F-72D7-4710-882E-5E0DB84A6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AC40-0A69-461B-B5E9-37AFE8E6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00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93204B-036E-4E12-B094-83413F53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E4230E-42FD-409A-AD0B-E7866325E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40998C-B60C-4C53-B583-56CE55549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E3234D-EFE6-45A0-B432-3437642E1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004879-027E-487E-B5B1-E866540353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062CE73-CB3C-4907-838E-6049E860A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9D77-BA85-47A2-BE59-EE18860AADF9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CD3765-072B-4D46-95D6-1DB7F0A96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470497-74F6-43A6-B288-1FB84DF6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AC40-0A69-461B-B5E9-37AFE8E6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38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CB1FE-CA9C-49F8-8AF0-16A636A6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65EC0F-A24C-4FA8-AEF3-43B9065E1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9D77-BA85-47A2-BE59-EE18860AADF9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5AD29C-5669-4037-A53F-94B1FA7D2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9C1A4D-3898-442A-8564-A49FF628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AC40-0A69-461B-B5E9-37AFE8E6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949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2B182A8-B303-4287-9941-974A5D73D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9D77-BA85-47A2-BE59-EE18860AADF9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5F5EA30-8BB7-41B0-84C9-5E0550834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1A24B3-137A-493B-AF95-F7C7721A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AC40-0A69-461B-B5E9-37AFE8E6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003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DE7FC7-6F71-4FA6-89BD-EF750299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F8CC0C-C976-461E-9C56-4273BA032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877BE0-68DC-4B05-8E34-E1DE5C911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1DC14A-49A4-48A9-A477-9AE3F438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9D77-BA85-47A2-BE59-EE18860AADF9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462029-3CC7-4429-92D6-E7B723845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6357C9-861A-43B7-A6C7-C22E7A89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AC40-0A69-461B-B5E9-37AFE8E6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834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89D50-3CB4-41FB-BFA8-CF1A0E9CD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EE8FEDD-EAB9-4602-BCDD-3CEA94047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B023A3-5F9F-492F-95AF-E2211ADBD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EE214A-D2A3-42F2-B588-4FF25746E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9D77-BA85-47A2-BE59-EE18860AADF9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357BCF-EF08-478C-9D14-DB17833C0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9A2F24-EC17-4FBD-B96C-0DF07AB5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AC40-0A69-461B-B5E9-37AFE8E6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51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BFC10E-896C-42A4-9DC4-A82CAD34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629125-85AB-4A3C-831C-51F9C3409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94C110-93A7-4829-9082-ED66CA084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59D77-BA85-47A2-BE59-EE18860AADF9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540994-1F5F-41C0-9EF1-895F8716B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B2C528-2D1E-4D11-9B70-B8D559B1F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FAC40-0A69-461B-B5E9-37AFE8E6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01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1CF65E-8323-42AB-A7BD-ADF5694051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316638" y="0"/>
            <a:ext cx="6875362" cy="6875362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5505C63E-4CB8-4242-ACBF-578F27336837}"/>
              </a:ext>
            </a:extLst>
          </p:cNvPr>
          <p:cNvSpPr/>
          <p:nvPr/>
        </p:nvSpPr>
        <p:spPr>
          <a:xfrm>
            <a:off x="0" y="39262"/>
            <a:ext cx="12213531" cy="6895887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0">
                <a:schemeClr val="accent1"/>
              </a:gs>
              <a:gs pos="43000">
                <a:schemeClr val="accent1">
                  <a:alpha val="74000"/>
                </a:schemeClr>
              </a:gs>
              <a:gs pos="7000">
                <a:schemeClr val="accent1">
                  <a:alpha val="0"/>
                </a:schemeClr>
              </a:gs>
              <a:gs pos="95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72D3974-FE6C-4794-924B-3A3DA8424506}"/>
              </a:ext>
            </a:extLst>
          </p:cNvPr>
          <p:cNvSpPr txBox="1"/>
          <p:nvPr/>
        </p:nvSpPr>
        <p:spPr>
          <a:xfrm>
            <a:off x="851904" y="1987810"/>
            <a:ext cx="93371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accent4">
                    <a:lumMod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5G</a:t>
            </a:r>
            <a:r>
              <a:rPr lang="zh-CN" altLang="en-US" sz="4400" b="1" dirty="0">
                <a:solidFill>
                  <a:schemeClr val="accent4">
                    <a:lumMod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毫米波接收机前端与天线集成的技术研究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2190DFA-9BEE-4446-8057-EB8E3213C18E}"/>
              </a:ext>
            </a:extLst>
          </p:cNvPr>
          <p:cNvSpPr txBox="1"/>
          <p:nvPr/>
        </p:nvSpPr>
        <p:spPr>
          <a:xfrm>
            <a:off x="830556" y="5138037"/>
            <a:ext cx="285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rPr>
              <a:t>➡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汇报人     ：徐哲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2D0C3F0-93AB-4440-9ABB-6907347ED0A4}"/>
              </a:ext>
            </a:extLst>
          </p:cNvPr>
          <p:cNvSpPr txBox="1"/>
          <p:nvPr/>
        </p:nvSpPr>
        <p:spPr>
          <a:xfrm>
            <a:off x="851904" y="3794565"/>
            <a:ext cx="314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rPr>
              <a:t>➡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汇报时间 ：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2024.12.18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8F9BC44-B02A-4A76-BB33-CC86367ADEFC}"/>
              </a:ext>
            </a:extLst>
          </p:cNvPr>
          <p:cNvSpPr txBox="1"/>
          <p:nvPr/>
        </p:nvSpPr>
        <p:spPr>
          <a:xfrm>
            <a:off x="869146" y="1315408"/>
            <a:ext cx="24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alpha val="77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厚德 求真 励学 笃行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BF2838-725C-4B87-A3E3-75FB2E893A77}"/>
              </a:ext>
            </a:extLst>
          </p:cNvPr>
          <p:cNvSpPr/>
          <p:nvPr/>
        </p:nvSpPr>
        <p:spPr>
          <a:xfrm>
            <a:off x="293686" y="304483"/>
            <a:ext cx="11604628" cy="6249035"/>
          </a:xfrm>
          <a:prstGeom prst="rect">
            <a:avLst/>
          </a:prstGeom>
          <a:noFill/>
          <a:ln w="31750"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C9430C-5FAC-4AC0-9575-66CA9D96DD13}"/>
              </a:ext>
            </a:extLst>
          </p:cNvPr>
          <p:cNvSpPr txBox="1"/>
          <p:nvPr/>
        </p:nvSpPr>
        <p:spPr>
          <a:xfrm>
            <a:off x="830556" y="4466301"/>
            <a:ext cx="361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rPr>
              <a:t>➡ 指导导师 ：赵鲁豫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6079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>
            <a:extLst>
              <a:ext uri="{FF2B5EF4-FFF2-40B4-BE49-F238E27FC236}">
                <a16:creationId xmlns:a16="http://schemas.microsoft.com/office/drawing/2014/main" id="{EEA64AF5-058E-4162-B87D-F8E2B81813FC}"/>
              </a:ext>
            </a:extLst>
          </p:cNvPr>
          <p:cNvSpPr/>
          <p:nvPr/>
        </p:nvSpPr>
        <p:spPr>
          <a:xfrm flipH="1">
            <a:off x="5883576" y="5329846"/>
            <a:ext cx="6308424" cy="1528153"/>
          </a:xfrm>
          <a:prstGeom prst="rtTriangl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6B62069-F02E-4208-A1BF-6F49A78F92C5}"/>
              </a:ext>
            </a:extLst>
          </p:cNvPr>
          <p:cNvSpPr/>
          <p:nvPr/>
        </p:nvSpPr>
        <p:spPr>
          <a:xfrm flipH="1">
            <a:off x="9998375" y="2712058"/>
            <a:ext cx="2193624" cy="4145942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8628A868-2781-4707-8970-CAA28B01F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25073F-D2B8-4846-80F9-8C90B3051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92" y="432181"/>
            <a:ext cx="10515600" cy="59194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国内外研究现状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BE2556A-6C5C-43B6-A38C-502ED72BB885}"/>
              </a:ext>
            </a:extLst>
          </p:cNvPr>
          <p:cNvSpPr txBox="1"/>
          <p:nvPr/>
        </p:nvSpPr>
        <p:spPr>
          <a:xfrm>
            <a:off x="429930" y="6038938"/>
            <a:ext cx="11762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/>
              <a:t>H. -T. Lin, L. Gao, H. -Y. Li, J. -X. Xu and X. Y. Zhang, "A 23.6–46.5 GHz LNA with 3 dB NF and 24 dB Gain Tuning Range in 28-nm CMOS Technology," in IEEE Transactions on Circuits and Systems I: Regular Papers, vol. 71, no. 1, pp. 29-39, Jan. 2024, </a:t>
            </a:r>
            <a:r>
              <a:rPr lang="en-US" altLang="zh-CN" sz="1100" b="1" dirty="0" err="1"/>
              <a:t>doi</a:t>
            </a:r>
            <a:r>
              <a:rPr lang="en-US" altLang="zh-CN" sz="1100" b="1" dirty="0"/>
              <a:t>: 10.1109/TCSI.2023.3326325.</a:t>
            </a:r>
            <a:endParaRPr lang="zh-CN" altLang="en-US" sz="11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7BAFE51-D604-4273-BF0A-0BFD2586C087}"/>
              </a:ext>
            </a:extLst>
          </p:cNvPr>
          <p:cNvSpPr txBox="1"/>
          <p:nvPr/>
        </p:nvSpPr>
        <p:spPr>
          <a:xfrm>
            <a:off x="580384" y="1008824"/>
            <a:ext cx="114211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23.6–46.5 GHz LNA with 3 dB NF and 24 dB Gain Tuning Range in 28-nm CMOS Technology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8AE72-C6E7-474F-9655-83F29C80D1A1}"/>
              </a:ext>
            </a:extLst>
          </p:cNvPr>
          <p:cNvSpPr txBox="1"/>
          <p:nvPr/>
        </p:nvSpPr>
        <p:spPr>
          <a:xfrm>
            <a:off x="6965154" y="1958646"/>
            <a:ext cx="4790919" cy="880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0" i="0" dirty="0">
                <a:effectLst/>
                <a:latin typeface="-apple-system"/>
              </a:rPr>
              <a:t>工作与</a:t>
            </a:r>
            <a:r>
              <a:rPr lang="en-US" altLang="zh-CN" b="0" i="0" dirty="0">
                <a:effectLst/>
                <a:latin typeface="-apple-system"/>
              </a:rPr>
              <a:t>23.6–46.5 GHz</a:t>
            </a:r>
            <a:r>
              <a:rPr lang="zh-CN" altLang="en-US" b="0" i="0" dirty="0">
                <a:effectLst/>
                <a:latin typeface="-apple-system"/>
              </a:rPr>
              <a:t>增益切换技术的三级宽带</a:t>
            </a:r>
            <a:r>
              <a:rPr lang="en-US" altLang="zh-CN" b="0" i="0" dirty="0">
                <a:effectLst/>
                <a:latin typeface="-apple-system"/>
              </a:rPr>
              <a:t>LNA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6BCADD-D43A-415F-BE6B-F55577D7DAD4}"/>
              </a:ext>
            </a:extLst>
          </p:cNvPr>
          <p:cNvSpPr txBox="1"/>
          <p:nvPr/>
        </p:nvSpPr>
        <p:spPr>
          <a:xfrm>
            <a:off x="6965154" y="3528247"/>
            <a:ext cx="47909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梯形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的双极点匹配网络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24 dB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增益调谐范围，每步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6dB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，以适应不同的输入功率电平的自动增益控制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峰值增益为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23 dB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NF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2.2 - 3.7 dB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，平均值为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 dB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A3A0D8-0F0E-42FE-9BB3-F8D439E08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9" y="2420600"/>
            <a:ext cx="6836854" cy="2606671"/>
          </a:xfrm>
          <a:prstGeom prst="rect">
            <a:avLst/>
          </a:prstGeom>
        </p:spPr>
      </p:pic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6ECF39C0-0F0F-4128-B696-476C7DC982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2024/12/18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402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>
            <a:extLst>
              <a:ext uri="{FF2B5EF4-FFF2-40B4-BE49-F238E27FC236}">
                <a16:creationId xmlns:a16="http://schemas.microsoft.com/office/drawing/2014/main" id="{EEA64AF5-058E-4162-B87D-F8E2B81813FC}"/>
              </a:ext>
            </a:extLst>
          </p:cNvPr>
          <p:cNvSpPr/>
          <p:nvPr/>
        </p:nvSpPr>
        <p:spPr>
          <a:xfrm flipH="1">
            <a:off x="5883576" y="5329846"/>
            <a:ext cx="6308424" cy="1528153"/>
          </a:xfrm>
          <a:prstGeom prst="rtTriangl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6B62069-F02E-4208-A1BF-6F49A78F92C5}"/>
              </a:ext>
            </a:extLst>
          </p:cNvPr>
          <p:cNvSpPr/>
          <p:nvPr/>
        </p:nvSpPr>
        <p:spPr>
          <a:xfrm flipH="1">
            <a:off x="9998375" y="2712058"/>
            <a:ext cx="2193624" cy="4145942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8628A868-2781-4707-8970-CAA28B01F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25073F-D2B8-4846-80F9-8C90B3051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92" y="432181"/>
            <a:ext cx="10515600" cy="59194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国内外研究现状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C66F55-EACE-4D87-BA71-6C39F2B82DB9}"/>
              </a:ext>
            </a:extLst>
          </p:cNvPr>
          <p:cNvSpPr txBox="1"/>
          <p:nvPr/>
        </p:nvSpPr>
        <p:spPr>
          <a:xfrm>
            <a:off x="334740" y="1244818"/>
            <a:ext cx="10254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Millimeter-Wave (23–32 GHz) Wideband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BiCMOS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Low-Noise Amplifier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43381F-5A28-4641-A783-53D2056CF790}"/>
              </a:ext>
            </a:extLst>
          </p:cNvPr>
          <p:cNvSpPr txBox="1"/>
          <p:nvPr/>
        </p:nvSpPr>
        <p:spPr>
          <a:xfrm>
            <a:off x="7119710" y="2243972"/>
            <a:ext cx="4479624" cy="88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宽带两级</a:t>
            </a:r>
            <a:r>
              <a:rPr lang="en-US" altLang="zh-CN" dirty="0" err="1">
                <a:latin typeface="+mn-ea"/>
              </a:rPr>
              <a:t>BiCMOS</a:t>
            </a:r>
            <a:r>
              <a:rPr lang="zh-CN" altLang="en-US" dirty="0">
                <a:latin typeface="+mn-ea"/>
              </a:rPr>
              <a:t>低噪声放大器，</a:t>
            </a:r>
            <a:r>
              <a:rPr lang="en-US" altLang="zh-CN" dirty="0">
                <a:latin typeface="+mn-ea"/>
              </a:rPr>
              <a:t>LNA</a:t>
            </a:r>
            <a:r>
              <a:rPr lang="zh-CN" altLang="en-US" dirty="0">
                <a:latin typeface="+mn-ea"/>
              </a:rPr>
              <a:t>利用耦合谐振器来提供宽带负载</a:t>
            </a:r>
          </a:p>
        </p:txBody>
      </p:sp>
      <p:sp>
        <p:nvSpPr>
          <p:cNvPr id="3" name="矩形 2"/>
          <p:cNvSpPr/>
          <p:nvPr/>
        </p:nvSpPr>
        <p:spPr>
          <a:xfrm>
            <a:off x="1082976" y="6037761"/>
            <a:ext cx="960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1" dirty="0"/>
              <a:t>M. El-</a:t>
            </a:r>
            <a:r>
              <a:rPr lang="en-US" altLang="zh-CN" sz="1100" b="1" dirty="0" err="1"/>
              <a:t>Nozahi</a:t>
            </a:r>
            <a:r>
              <a:rPr lang="en-US" altLang="zh-CN" sz="1100" b="1" dirty="0"/>
              <a:t>, E. Sanchez-</a:t>
            </a:r>
            <a:r>
              <a:rPr lang="en-US" altLang="zh-CN" sz="1100" b="1" dirty="0" err="1"/>
              <a:t>Sinencio</a:t>
            </a:r>
            <a:r>
              <a:rPr lang="en-US" altLang="zh-CN" sz="1100" b="1" dirty="0"/>
              <a:t> and K. </a:t>
            </a:r>
            <a:r>
              <a:rPr lang="en-US" altLang="zh-CN" sz="1100" b="1" dirty="0" err="1"/>
              <a:t>Entesari</a:t>
            </a:r>
            <a:r>
              <a:rPr lang="en-US" altLang="zh-CN" sz="1100" b="1" dirty="0"/>
              <a:t>, "A Millimeter-Wave (23–32 GHz) Wideband </a:t>
            </a:r>
            <a:r>
              <a:rPr lang="en-US" altLang="zh-CN" sz="1100" b="1" dirty="0" err="1"/>
              <a:t>BiCMOS</a:t>
            </a:r>
            <a:r>
              <a:rPr lang="en-US" altLang="zh-CN" sz="1100" b="1" dirty="0"/>
              <a:t> Low-Noise Amplifier," in IEEE Journal of Solid-State Circuits, vol. 45, no. 2, pp. 289-299, Feb. 2010, </a:t>
            </a:r>
            <a:r>
              <a:rPr lang="en-US" altLang="zh-CN" sz="1100" b="1" dirty="0" err="1"/>
              <a:t>doi</a:t>
            </a:r>
            <a:r>
              <a:rPr lang="en-US" altLang="zh-CN" sz="1100" b="1" dirty="0"/>
              <a:t>: 10.1109/JSSC.2009.2038126.</a:t>
            </a:r>
            <a:endParaRPr lang="zh-CN" altLang="en-US" sz="11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2C805B-6465-49CD-9C4A-AEB7BFD69BD1}"/>
              </a:ext>
            </a:extLst>
          </p:cNvPr>
          <p:cNvSpPr txBox="1"/>
          <p:nvPr/>
        </p:nvSpPr>
        <p:spPr>
          <a:xfrm>
            <a:off x="7119710" y="3464679"/>
            <a:ext cx="48191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</a:rPr>
              <a:t>工作频率：</a:t>
            </a:r>
            <a:r>
              <a:rPr lang="en-US" altLang="zh-CN" sz="2000" dirty="0">
                <a:latin typeface="+mn-ea"/>
              </a:rPr>
              <a:t>23GHz-32GHz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</a:rPr>
              <a:t>电压增益：</a:t>
            </a:r>
            <a:r>
              <a:rPr lang="en-US" altLang="zh-CN" sz="2000" dirty="0">
                <a:latin typeface="+mn-ea"/>
              </a:rPr>
              <a:t>12 dB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b="0" i="0" dirty="0">
                <a:effectLst/>
              </a:rPr>
              <a:t>噪声系数：</a:t>
            </a:r>
            <a:r>
              <a:rPr lang="en-US" altLang="zh-CN" sz="2000" b="0" i="0" dirty="0">
                <a:effectLst/>
              </a:rPr>
              <a:t>4.5- 6.3dB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effectLst/>
                <a:latin typeface="+mn-ea"/>
              </a:rPr>
              <a:t>线性度</a:t>
            </a:r>
            <a:r>
              <a:rPr lang="zh-CN" altLang="en-US" sz="2000" dirty="0">
                <a:latin typeface="+mn-ea"/>
              </a:rPr>
              <a:t>：</a:t>
            </a:r>
            <a:r>
              <a:rPr lang="en-US" altLang="zh-CN" sz="2000" dirty="0">
                <a:latin typeface="+mn-ea"/>
              </a:rPr>
              <a:t>&gt;6.4dbm</a:t>
            </a:r>
            <a:endParaRPr lang="en-US" altLang="zh-CN" sz="2000" dirty="0">
              <a:effectLst/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042AEA-3819-43C8-ADAF-2AC8840BA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64" y="2352843"/>
            <a:ext cx="6308424" cy="3175787"/>
          </a:xfrm>
          <a:prstGeom prst="rect">
            <a:avLst/>
          </a:prstGeom>
        </p:spPr>
      </p:pic>
      <p:sp>
        <p:nvSpPr>
          <p:cNvPr id="15" name="日期占位符 2">
            <a:extLst>
              <a:ext uri="{FF2B5EF4-FFF2-40B4-BE49-F238E27FC236}">
                <a16:creationId xmlns:a16="http://schemas.microsoft.com/office/drawing/2014/main" id="{705A74C3-DDAB-4549-8CA0-EBA88DC52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2024/12/18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197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>
            <a:extLst>
              <a:ext uri="{FF2B5EF4-FFF2-40B4-BE49-F238E27FC236}">
                <a16:creationId xmlns:a16="http://schemas.microsoft.com/office/drawing/2014/main" id="{EEA64AF5-058E-4162-B87D-F8E2B81813FC}"/>
              </a:ext>
            </a:extLst>
          </p:cNvPr>
          <p:cNvSpPr/>
          <p:nvPr/>
        </p:nvSpPr>
        <p:spPr>
          <a:xfrm flipH="1">
            <a:off x="5883576" y="5329846"/>
            <a:ext cx="6308424" cy="1528153"/>
          </a:xfrm>
          <a:prstGeom prst="rtTriangl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6B62069-F02E-4208-A1BF-6F49A78F92C5}"/>
              </a:ext>
            </a:extLst>
          </p:cNvPr>
          <p:cNvSpPr/>
          <p:nvPr/>
        </p:nvSpPr>
        <p:spPr>
          <a:xfrm flipH="1">
            <a:off x="9998375" y="2712058"/>
            <a:ext cx="2193624" cy="4145942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8628A868-2781-4707-8970-CAA28B01F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25073F-D2B8-4846-80F9-8C90B3051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92" y="432181"/>
            <a:ext cx="10515600" cy="59194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国内外研究现状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7B6207-1515-43B9-A1BF-A6F855616211}"/>
              </a:ext>
            </a:extLst>
          </p:cNvPr>
          <p:cNvSpPr txBox="1"/>
          <p:nvPr/>
        </p:nvSpPr>
        <p:spPr>
          <a:xfrm>
            <a:off x="580384" y="1008824"/>
            <a:ext cx="114211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 MICROMIXER: a highly linear variant of the Gilbert mixer using a bisymmetric Class-AB input stage</a:t>
            </a:r>
            <a:endParaRPr lang="zh-CN" altLang="en-US" sz="16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73A5A5-06BD-4D2C-ACC8-8FE6C11275C2}"/>
              </a:ext>
            </a:extLst>
          </p:cNvPr>
          <p:cNvSpPr txBox="1"/>
          <p:nvPr/>
        </p:nvSpPr>
        <p:spPr>
          <a:xfrm>
            <a:off x="429930" y="6004039"/>
            <a:ext cx="11762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B. Gilbert, "The MICROMIXER: a highly linear variant of the Gilbert mixer using a bisymmetric Class-AB input stage," in IEEE Journal of Solid-State Circuits, vol. 32, no. 9, pp. 1412-1423, Sept. 1997, </a:t>
            </a:r>
            <a:r>
              <a:rPr lang="en-US" altLang="zh-CN" sz="1100" b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doi</a:t>
            </a:r>
            <a:r>
              <a:rPr lang="en-US" altLang="zh-CN" sz="11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10.1109/4.628753.</a:t>
            </a:r>
            <a:endParaRPr lang="zh-CN" altLang="en-US" sz="11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6B1FA8-6A97-4062-91CB-0BB4342A3357}"/>
              </a:ext>
            </a:extLst>
          </p:cNvPr>
          <p:cNvSpPr txBox="1"/>
          <p:nvPr/>
        </p:nvSpPr>
        <p:spPr>
          <a:xfrm>
            <a:off x="7165179" y="1864916"/>
            <a:ext cx="4790919" cy="129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基于跨导线性原理的双对称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类拓扑结构取代了广泛用作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RF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输入级的双极结型晶体管（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BJT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）差分对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F288040-E542-496F-857E-1992DF2A0756}"/>
              </a:ext>
            </a:extLst>
          </p:cNvPr>
          <p:cNvSpPr txBox="1"/>
          <p:nvPr/>
        </p:nvSpPr>
        <p:spPr>
          <a:xfrm>
            <a:off x="7165178" y="3762958"/>
            <a:ext cx="479091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低至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2.2 V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的电源下工作，功耗低于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5mW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输入阻抗可精确控制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6.5 dB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的全混频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SSB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噪声系数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应用频段为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1.9 GHz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960BD2-9CF7-4E31-AA1B-BDFF3B9C7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750" y="2616939"/>
            <a:ext cx="3155864" cy="21689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FE5712-14B0-47E5-BD78-E03930B4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54" y="2619542"/>
            <a:ext cx="3026080" cy="2171520"/>
          </a:xfrm>
          <a:prstGeom prst="rect">
            <a:avLst/>
          </a:prstGeom>
        </p:spPr>
      </p:pic>
      <p:sp>
        <p:nvSpPr>
          <p:cNvPr id="20" name="日期占位符 2">
            <a:extLst>
              <a:ext uri="{FF2B5EF4-FFF2-40B4-BE49-F238E27FC236}">
                <a16:creationId xmlns:a16="http://schemas.microsoft.com/office/drawing/2014/main" id="{7A207045-E8D0-4A0B-A307-9C6005D776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2024/12/18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979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>
            <a:extLst>
              <a:ext uri="{FF2B5EF4-FFF2-40B4-BE49-F238E27FC236}">
                <a16:creationId xmlns:a16="http://schemas.microsoft.com/office/drawing/2014/main" id="{EEA64AF5-058E-4162-B87D-F8E2B81813FC}"/>
              </a:ext>
            </a:extLst>
          </p:cNvPr>
          <p:cNvSpPr/>
          <p:nvPr/>
        </p:nvSpPr>
        <p:spPr>
          <a:xfrm flipH="1">
            <a:off x="5883576" y="5329846"/>
            <a:ext cx="6308424" cy="1528153"/>
          </a:xfrm>
          <a:prstGeom prst="rtTriangl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6B62069-F02E-4208-A1BF-6F49A78F92C5}"/>
              </a:ext>
            </a:extLst>
          </p:cNvPr>
          <p:cNvSpPr/>
          <p:nvPr/>
        </p:nvSpPr>
        <p:spPr>
          <a:xfrm flipH="1">
            <a:off x="9998375" y="2712058"/>
            <a:ext cx="2193624" cy="4145942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8628A868-2781-4707-8970-CAA28B01F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25073F-D2B8-4846-80F9-8C90B3051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92" y="432181"/>
            <a:ext cx="10515600" cy="59194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国内外研究现状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7B6207-1515-43B9-A1BF-A6F855616211}"/>
              </a:ext>
            </a:extLst>
          </p:cNvPr>
          <p:cNvSpPr txBox="1"/>
          <p:nvPr/>
        </p:nvSpPr>
        <p:spPr>
          <a:xfrm>
            <a:off x="600407" y="1235316"/>
            <a:ext cx="11421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 Low-Power </a:t>
            </a:r>
            <a:r>
              <a:rPr lang="en-US" altLang="zh-CN" sz="1400" b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SiGe</a:t>
            </a:r>
            <a:r>
              <a:rPr lang="en-US" altLang="zh-CN" sz="1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 b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BiCMOS</a:t>
            </a:r>
            <a:r>
              <a:rPr lang="en-US" altLang="zh-CN" sz="1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190-GHz Receiver With 47-dB Conversion Gain and 11-dB Noise Figure for </a:t>
            </a:r>
            <a:r>
              <a:rPr lang="en-US" altLang="zh-CN" sz="1400" b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Ultralarge</a:t>
            </a:r>
            <a:r>
              <a:rPr lang="en-US" altLang="zh-CN" sz="1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-Bandwidth Applications</a:t>
            </a:r>
            <a:endParaRPr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73A5A5-06BD-4D2C-ACC8-8FE6C11275C2}"/>
              </a:ext>
            </a:extLst>
          </p:cNvPr>
          <p:cNvSpPr txBox="1"/>
          <p:nvPr/>
        </p:nvSpPr>
        <p:spPr>
          <a:xfrm>
            <a:off x="429930" y="6004039"/>
            <a:ext cx="11762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S. V. </a:t>
            </a:r>
            <a:r>
              <a:rPr lang="en-US" altLang="zh-CN" sz="1100" b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Thyagarajan</a:t>
            </a:r>
            <a:r>
              <a:rPr lang="en-US" altLang="zh-CN" sz="11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S. Kang and A. M. </a:t>
            </a:r>
            <a:r>
              <a:rPr lang="en-US" altLang="zh-CN" sz="1100" b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Niknejad</a:t>
            </a:r>
            <a:r>
              <a:rPr lang="en-US" altLang="zh-CN" sz="11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"A 240 GHz Fully Integrated Wideband QPSK Receiver in 65 nm CMOS," in IEEE Journal of Solid-State Circuits, vol. 50, no. 10, pp. 2268-2280, Oct. 2015, </a:t>
            </a:r>
            <a:r>
              <a:rPr lang="en-US" altLang="zh-CN" sz="1100" b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doi</a:t>
            </a:r>
            <a:r>
              <a:rPr lang="en-US" altLang="zh-CN" sz="11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10.1109/JSSC.2015.2467216</a:t>
            </a:r>
            <a:endParaRPr lang="zh-CN" altLang="en-US" sz="11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6B1FA8-6A97-4062-91CB-0BB4342A3357}"/>
              </a:ext>
            </a:extLst>
          </p:cNvPr>
          <p:cNvSpPr txBox="1"/>
          <p:nvPr/>
        </p:nvSpPr>
        <p:spPr>
          <a:xfrm>
            <a:off x="7165179" y="1864916"/>
            <a:ext cx="4790919" cy="88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0" i="0" dirty="0">
                <a:effectLst/>
                <a:latin typeface="-apple-system"/>
              </a:rPr>
              <a:t>VGA</a:t>
            </a:r>
            <a:r>
              <a:rPr lang="zh-CN" altLang="en-US" b="0" i="0" dirty="0">
                <a:effectLst/>
                <a:latin typeface="-apple-system"/>
              </a:rPr>
              <a:t>由两个共源共栅差分级组成，每个差分级提供约</a:t>
            </a:r>
            <a:r>
              <a:rPr lang="en-US" altLang="zh-CN" b="0" i="0" dirty="0">
                <a:effectLst/>
                <a:latin typeface="-apple-system"/>
              </a:rPr>
              <a:t>17 dB</a:t>
            </a:r>
            <a:r>
              <a:rPr lang="zh-CN" altLang="en-US" b="0" i="0" dirty="0">
                <a:effectLst/>
                <a:latin typeface="-apple-system"/>
              </a:rPr>
              <a:t>的增益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F288040-E542-496F-857E-1992DF2A0756}"/>
              </a:ext>
            </a:extLst>
          </p:cNvPr>
          <p:cNvSpPr txBox="1"/>
          <p:nvPr/>
        </p:nvSpPr>
        <p:spPr>
          <a:xfrm>
            <a:off x="7165178" y="2930480"/>
            <a:ext cx="479091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与没有堆叠共基极晶体管的差分对相比，减小的米勒效应显著降低了输入电容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将带宽扩展到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30 GHz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以上，采用了共集电极缓冲级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0" i="0" dirty="0">
                <a:effectLst/>
                <a:latin typeface="-apple-system"/>
              </a:rPr>
              <a:t>差分对和共集电极级的直流电流由电流镜控制</a:t>
            </a:r>
            <a:endParaRPr lang="en-US" altLang="zh-CN" b="0" i="0" dirty="0">
              <a:effectLst/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增大输出阻抗，避免在集电极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发射极击穿电压附近工作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7A8354-E906-44C4-9C97-4923094F7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74" y="2062090"/>
            <a:ext cx="5361905" cy="3276190"/>
          </a:xfrm>
          <a:prstGeom prst="rect">
            <a:avLst/>
          </a:prstGeom>
        </p:spPr>
      </p:pic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9EECDCCB-1450-4DA6-AEF9-FE2C30A015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2024/12/18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246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AF51C3D5-C37F-40CC-904E-22F7D763360B}"/>
              </a:ext>
            </a:extLst>
          </p:cNvPr>
          <p:cNvGrpSpPr/>
          <p:nvPr/>
        </p:nvGrpSpPr>
        <p:grpSpPr>
          <a:xfrm>
            <a:off x="587375" y="1829524"/>
            <a:ext cx="6273460" cy="2470482"/>
            <a:chOff x="1377020" y="924560"/>
            <a:chExt cx="6273460" cy="247048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F37D987-856E-4085-81BD-0DCECFDB3E1A}"/>
                </a:ext>
              </a:extLst>
            </p:cNvPr>
            <p:cNvSpPr txBox="1"/>
            <p:nvPr/>
          </p:nvSpPr>
          <p:spPr>
            <a:xfrm>
              <a:off x="1395454" y="924560"/>
              <a:ext cx="582211" cy="1060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</a:t>
              </a:r>
              <a:endParaRPr lang="zh-CN" altLang="en-US" sz="5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2E1C0E6-09FF-465D-A293-7D361CB69888}"/>
                </a:ext>
              </a:extLst>
            </p:cNvPr>
            <p:cNvSpPr txBox="1"/>
            <p:nvPr/>
          </p:nvSpPr>
          <p:spPr>
            <a:xfrm>
              <a:off x="2188613" y="1370796"/>
              <a:ext cx="1582484" cy="522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 Four</a:t>
              </a:r>
              <a:endParaRPr lang="zh-CN" altLang="en-US" sz="2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2FCB835-0620-42F4-88E2-CCD5BEBFA0AB}"/>
                </a:ext>
              </a:extLst>
            </p:cNvPr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B8AEEA1-FFD9-4614-BC42-3273552A2F97}"/>
                </a:ext>
              </a:extLst>
            </p:cNvPr>
            <p:cNvSpPr/>
            <p:nvPr/>
          </p:nvSpPr>
          <p:spPr>
            <a:xfrm>
              <a:off x="1377020" y="2980057"/>
              <a:ext cx="6096000" cy="41498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EC1985C7-2630-4600-A507-4646CF8C1AA4}"/>
              </a:ext>
            </a:extLst>
          </p:cNvPr>
          <p:cNvSpPr/>
          <p:nvPr/>
        </p:nvSpPr>
        <p:spPr>
          <a:xfrm>
            <a:off x="8852463" y="1829524"/>
            <a:ext cx="276229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0" b="1" spc="100" dirty="0">
                <a:solidFill>
                  <a:srgbClr val="FFF2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肆</a:t>
            </a:r>
            <a:endParaRPr lang="zh-CN" altLang="en-US" sz="20000" b="1" dirty="0">
              <a:solidFill>
                <a:srgbClr val="FFF2CC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6348DC-F787-4E32-A119-78011624AFDB}"/>
              </a:ext>
            </a:extLst>
          </p:cNvPr>
          <p:cNvSpPr txBox="1"/>
          <p:nvPr/>
        </p:nvSpPr>
        <p:spPr>
          <a:xfrm>
            <a:off x="2164730" y="2735621"/>
            <a:ext cx="2287806" cy="813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4000" b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工作内容</a:t>
            </a:r>
          </a:p>
        </p:txBody>
      </p:sp>
    </p:spTree>
    <p:extLst>
      <p:ext uri="{BB962C8B-B14F-4D97-AF65-F5344CB8AC3E}">
        <p14:creationId xmlns:p14="http://schemas.microsoft.com/office/powerpoint/2010/main" val="4268066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B28E80-A8EB-42A5-8F6B-B4239B2EA5A6}"/>
              </a:ext>
            </a:extLst>
          </p:cNvPr>
          <p:cNvSpPr txBox="1"/>
          <p:nvPr/>
        </p:nvSpPr>
        <p:spPr>
          <a:xfrm>
            <a:off x="615529" y="477817"/>
            <a:ext cx="5230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研究方案与技术途径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设计步骤</a:t>
            </a:r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28021EE8-BA91-45F2-AEE6-982A4BD18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00E337D9-7C5C-4940-9812-99AE93F60213}"/>
              </a:ext>
            </a:extLst>
          </p:cNvPr>
          <p:cNvSpPr/>
          <p:nvPr/>
        </p:nvSpPr>
        <p:spPr>
          <a:xfrm rot="10800000">
            <a:off x="552343" y="2720667"/>
            <a:ext cx="538690" cy="3651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3FFF4CD-BFAA-4DE6-8028-4336F29B051A}"/>
              </a:ext>
            </a:extLst>
          </p:cNvPr>
          <p:cNvCxnSpPr>
            <a:cxnSpLocks/>
          </p:cNvCxnSpPr>
          <p:nvPr/>
        </p:nvCxnSpPr>
        <p:spPr>
          <a:xfrm>
            <a:off x="821688" y="3085792"/>
            <a:ext cx="0" cy="486833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2EF0941-91FF-4E68-AD12-928B90D2E3F6}"/>
              </a:ext>
            </a:extLst>
          </p:cNvPr>
          <p:cNvSpPr txBox="1"/>
          <p:nvPr/>
        </p:nvSpPr>
        <p:spPr>
          <a:xfrm>
            <a:off x="441821" y="236306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天线输入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5A786C-538E-45D2-A448-AFEFE6046014}"/>
              </a:ext>
            </a:extLst>
          </p:cNvPr>
          <p:cNvCxnSpPr>
            <a:cxnSpLocks/>
          </p:cNvCxnSpPr>
          <p:nvPr/>
        </p:nvCxnSpPr>
        <p:spPr>
          <a:xfrm flipH="1">
            <a:off x="808774" y="3553575"/>
            <a:ext cx="564517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1420C0E-06DB-4BD1-9C9C-1CCD378E5616}"/>
              </a:ext>
            </a:extLst>
          </p:cNvPr>
          <p:cNvSpPr/>
          <p:nvPr/>
        </p:nvSpPr>
        <p:spPr>
          <a:xfrm>
            <a:off x="1386205" y="3179502"/>
            <a:ext cx="1630679" cy="74814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BC57E4F-D5E2-4477-B89E-BA19BD904C98}"/>
              </a:ext>
            </a:extLst>
          </p:cNvPr>
          <p:cNvSpPr txBox="1"/>
          <p:nvPr/>
        </p:nvSpPr>
        <p:spPr>
          <a:xfrm>
            <a:off x="1447224" y="33671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低噪声放大器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2F65C2F-23E6-43EC-B7E2-3FA04BD584C4}"/>
              </a:ext>
            </a:extLst>
          </p:cNvPr>
          <p:cNvCxnSpPr>
            <a:cxnSpLocks/>
          </p:cNvCxnSpPr>
          <p:nvPr/>
        </p:nvCxnSpPr>
        <p:spPr>
          <a:xfrm flipH="1">
            <a:off x="3016884" y="3572624"/>
            <a:ext cx="56451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1C237D5-DCF3-4D8F-A213-360C78CCCD9F}"/>
              </a:ext>
            </a:extLst>
          </p:cNvPr>
          <p:cNvSpPr/>
          <p:nvPr/>
        </p:nvSpPr>
        <p:spPr>
          <a:xfrm>
            <a:off x="3581400" y="3198551"/>
            <a:ext cx="1784448" cy="74814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68CA8D6-9EF0-4AD1-B879-53E16942111D}"/>
              </a:ext>
            </a:extLst>
          </p:cNvPr>
          <p:cNvSpPr txBox="1"/>
          <p:nvPr/>
        </p:nvSpPr>
        <p:spPr>
          <a:xfrm>
            <a:off x="3581975" y="33879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可变增益放大器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84861C1-16D7-499A-AD3C-AF9D174248AF}"/>
              </a:ext>
            </a:extLst>
          </p:cNvPr>
          <p:cNvCxnSpPr>
            <a:cxnSpLocks/>
          </p:cNvCxnSpPr>
          <p:nvPr/>
        </p:nvCxnSpPr>
        <p:spPr>
          <a:xfrm flipH="1">
            <a:off x="5365848" y="3572623"/>
            <a:ext cx="564517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AAA2DAC-E753-4F7B-85C3-EF3CCADFE228}"/>
              </a:ext>
            </a:extLst>
          </p:cNvPr>
          <p:cNvSpPr/>
          <p:nvPr/>
        </p:nvSpPr>
        <p:spPr>
          <a:xfrm>
            <a:off x="5929790" y="3198552"/>
            <a:ext cx="1411445" cy="74814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CC505D1-F130-47F6-A676-27CBD11FE677}"/>
              </a:ext>
            </a:extLst>
          </p:cNvPr>
          <p:cNvSpPr txBox="1"/>
          <p:nvPr/>
        </p:nvSpPr>
        <p:spPr>
          <a:xfrm>
            <a:off x="6197218" y="33861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混频器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DFD0963-35F2-4D45-844E-45CCE44EDDF7}"/>
              </a:ext>
            </a:extLst>
          </p:cNvPr>
          <p:cNvCxnSpPr>
            <a:cxnSpLocks/>
          </p:cNvCxnSpPr>
          <p:nvPr/>
        </p:nvCxnSpPr>
        <p:spPr>
          <a:xfrm flipH="1">
            <a:off x="7341235" y="3551787"/>
            <a:ext cx="56451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688E2EC-54C7-4BFE-9E39-FDFDC54B33A9}"/>
              </a:ext>
            </a:extLst>
          </p:cNvPr>
          <p:cNvSpPr/>
          <p:nvPr/>
        </p:nvSpPr>
        <p:spPr>
          <a:xfrm>
            <a:off x="7905177" y="3179502"/>
            <a:ext cx="1411445" cy="74814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4897C8-7F13-41C1-96EA-A5DF865281D9}"/>
              </a:ext>
            </a:extLst>
          </p:cNvPr>
          <p:cNvSpPr txBox="1"/>
          <p:nvPr/>
        </p:nvSpPr>
        <p:spPr>
          <a:xfrm>
            <a:off x="8172317" y="33862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滤波器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42306FF-329C-49A6-963D-05913F65D2B0}"/>
              </a:ext>
            </a:extLst>
          </p:cNvPr>
          <p:cNvCxnSpPr>
            <a:cxnSpLocks/>
          </p:cNvCxnSpPr>
          <p:nvPr/>
        </p:nvCxnSpPr>
        <p:spPr>
          <a:xfrm flipH="1">
            <a:off x="9316622" y="3551787"/>
            <a:ext cx="564517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BF068236-B89F-4E00-8FF6-81605714265A}"/>
              </a:ext>
            </a:extLst>
          </p:cNvPr>
          <p:cNvSpPr/>
          <p:nvPr/>
        </p:nvSpPr>
        <p:spPr>
          <a:xfrm rot="5400000">
            <a:off x="9807412" y="3094587"/>
            <a:ext cx="1060704" cy="914400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5827144-70EA-4F10-A4A8-BE819C765124}"/>
              </a:ext>
            </a:extLst>
          </p:cNvPr>
          <p:cNvSpPr txBox="1"/>
          <p:nvPr/>
        </p:nvSpPr>
        <p:spPr>
          <a:xfrm>
            <a:off x="9866632" y="3296791"/>
            <a:ext cx="775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缓冲级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CAA79C3-9B37-4992-8DBF-349BF67FE6A5}"/>
              </a:ext>
            </a:extLst>
          </p:cNvPr>
          <p:cNvCxnSpPr>
            <a:cxnSpLocks/>
          </p:cNvCxnSpPr>
          <p:nvPr/>
        </p:nvCxnSpPr>
        <p:spPr>
          <a:xfrm flipH="1">
            <a:off x="10785728" y="3551615"/>
            <a:ext cx="56451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252523EE-12E4-4093-8962-A134D19E5EAF}"/>
              </a:ext>
            </a:extLst>
          </p:cNvPr>
          <p:cNvSpPr txBox="1"/>
          <p:nvPr/>
        </p:nvSpPr>
        <p:spPr>
          <a:xfrm>
            <a:off x="10939042" y="358909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信号输出</a:t>
            </a:r>
          </a:p>
        </p:txBody>
      </p:sp>
      <p:sp>
        <p:nvSpPr>
          <p:cNvPr id="31" name="日期占位符 2">
            <a:extLst>
              <a:ext uri="{FF2B5EF4-FFF2-40B4-BE49-F238E27FC236}">
                <a16:creationId xmlns:a16="http://schemas.microsoft.com/office/drawing/2014/main" id="{D6C4BA97-BAF0-4CA7-BE0A-8D11FBE981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2024/12/18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85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A01ACDF-A163-452D-AC24-7FF0651848D1}"/>
              </a:ext>
            </a:extLst>
          </p:cNvPr>
          <p:cNvSpPr txBox="1"/>
          <p:nvPr/>
        </p:nvSpPr>
        <p:spPr>
          <a:xfrm>
            <a:off x="615528" y="477817"/>
            <a:ext cx="651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研究方案与技术途径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低噪声放大器</a:t>
            </a: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A2A42667-5ED6-4366-99C9-7D6F903CF06B}"/>
              </a:ext>
            </a:extLst>
          </p:cNvPr>
          <p:cNvSpPr/>
          <p:nvPr/>
        </p:nvSpPr>
        <p:spPr>
          <a:xfrm flipH="1">
            <a:off x="5883576" y="5329846"/>
            <a:ext cx="6308424" cy="1528153"/>
          </a:xfrm>
          <a:prstGeom prst="rtTriangl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490F68A2-DD80-4D71-AED6-1CAE235E3199}"/>
              </a:ext>
            </a:extLst>
          </p:cNvPr>
          <p:cNvSpPr/>
          <p:nvPr/>
        </p:nvSpPr>
        <p:spPr>
          <a:xfrm flipH="1">
            <a:off x="9998375" y="2712058"/>
            <a:ext cx="2193624" cy="4145942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F975629C-D449-4BA8-8CB1-526EBFD0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日期占位符 2">
            <a:extLst>
              <a:ext uri="{FF2B5EF4-FFF2-40B4-BE49-F238E27FC236}">
                <a16:creationId xmlns:a16="http://schemas.microsoft.com/office/drawing/2014/main" id="{E20DC8F7-68EA-4D38-8014-CB3D72A9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2024/12/18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9A57E2-D7E2-4FB6-8B8C-439FEA249E81}"/>
              </a:ext>
            </a:extLst>
          </p:cNvPr>
          <p:cNvSpPr txBox="1"/>
          <p:nvPr/>
        </p:nvSpPr>
        <p:spPr>
          <a:xfrm>
            <a:off x="388409" y="117015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共源级低噪声放大器的结构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B7FB2C-4B98-4FB4-9238-A38B79DF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113" y="1539482"/>
            <a:ext cx="4452622" cy="407143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7C6E21A-C92A-4A12-8A45-1944839F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24" y="2051922"/>
            <a:ext cx="2704762" cy="311428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DD2991B-51CB-42DF-8B86-C49B1867A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962" y="1849312"/>
            <a:ext cx="3803336" cy="35195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2685984-9F40-06DA-3940-75FE712AF7D7}"/>
              </a:ext>
            </a:extLst>
          </p:cNvPr>
          <p:cNvSpPr txBox="1"/>
          <p:nvPr/>
        </p:nvSpPr>
        <p:spPr>
          <a:xfrm>
            <a:off x="632670" y="5700712"/>
            <a:ext cx="649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优势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可以通过控制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gm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来实现电路的噪声系数与增益的折中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E7E110-2E8E-1B5F-CFD4-83A2931FC8EB}"/>
              </a:ext>
            </a:extLst>
          </p:cNvPr>
          <p:cNvSpPr txBox="1"/>
          <p:nvPr/>
        </p:nvSpPr>
        <p:spPr>
          <a:xfrm>
            <a:off x="632669" y="609015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劣势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：输入阻抗的实部随着电感电容值的变化，较难匹配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7950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7892ACE-34DF-41D6-AC24-408A9CF2AB6D}"/>
              </a:ext>
            </a:extLst>
          </p:cNvPr>
          <p:cNvSpPr/>
          <p:nvPr/>
        </p:nvSpPr>
        <p:spPr>
          <a:xfrm flipH="1">
            <a:off x="5883576" y="5329846"/>
            <a:ext cx="6308424" cy="1528153"/>
          </a:xfrm>
          <a:prstGeom prst="rtTriangl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50E4547C-68D1-44A9-A774-D301B4056E7F}"/>
              </a:ext>
            </a:extLst>
          </p:cNvPr>
          <p:cNvSpPr/>
          <p:nvPr/>
        </p:nvSpPr>
        <p:spPr>
          <a:xfrm flipH="1">
            <a:off x="9998376" y="2712058"/>
            <a:ext cx="2193624" cy="4145942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4F6D40C3-B8E8-4980-A88C-17B530FEB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E0156E-5DB3-4E45-9B47-25C90A655659}"/>
              </a:ext>
            </a:extLst>
          </p:cNvPr>
          <p:cNvSpPr txBox="1"/>
          <p:nvPr/>
        </p:nvSpPr>
        <p:spPr>
          <a:xfrm>
            <a:off x="615528" y="477817"/>
            <a:ext cx="6041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研究方案与技术途径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低噪声放大器</a:t>
            </a:r>
          </a:p>
        </p:txBody>
      </p:sp>
      <p:sp>
        <p:nvSpPr>
          <p:cNvPr id="11" name="日期占位符 2">
            <a:extLst>
              <a:ext uri="{FF2B5EF4-FFF2-40B4-BE49-F238E27FC236}">
                <a16:creationId xmlns:a16="http://schemas.microsoft.com/office/drawing/2014/main" id="{7C9CEFE1-8DA3-4636-914F-DAD0531250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2024/12/18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4B995D-3BB4-4AB7-B64F-96A300571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46" y="1726463"/>
            <a:ext cx="4104762" cy="41238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79CE4D6-6438-4E6A-9C24-EC18CAA85AE9}"/>
              </a:ext>
            </a:extLst>
          </p:cNvPr>
          <p:cNvSpPr txBox="1"/>
          <p:nvPr/>
        </p:nvSpPr>
        <p:spPr>
          <a:xfrm>
            <a:off x="388409" y="117015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共栅级低噪声放大器的结构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8ACDEA-FC17-4F93-9F39-FDC1EA165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408" y="1722358"/>
            <a:ext cx="1512168" cy="9062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8E7BE6-20FD-4F1B-AA67-86114127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989" y="2628586"/>
            <a:ext cx="1311006" cy="56635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BEE22F8-D600-433E-A500-A7951070F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525" y="1876449"/>
            <a:ext cx="2342857" cy="60952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F70A813-F83D-4461-99E3-DF37BDD89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525" y="2881546"/>
            <a:ext cx="3228571" cy="118095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DF8B203-024E-4BC8-9FBE-F5966CBFE70D}"/>
              </a:ext>
            </a:extLst>
          </p:cNvPr>
          <p:cNvSpPr txBox="1"/>
          <p:nvPr/>
        </p:nvSpPr>
        <p:spPr>
          <a:xfrm>
            <a:off x="8049844" y="1438744"/>
            <a:ext cx="22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共源级：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8DEA042-FDA4-43E7-ACE4-1A51D64A99F3}"/>
              </a:ext>
            </a:extLst>
          </p:cNvPr>
          <p:cNvSpPr txBox="1"/>
          <p:nvPr/>
        </p:nvSpPr>
        <p:spPr>
          <a:xfrm>
            <a:off x="8049844" y="2540830"/>
            <a:ext cx="99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共栅级：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14D1794-4E99-D72D-8FCD-6ECA41C6D3C6}"/>
              </a:ext>
            </a:extLst>
          </p:cNvPr>
          <p:cNvSpPr txBox="1"/>
          <p:nvPr/>
        </p:nvSpPr>
        <p:spPr>
          <a:xfrm>
            <a:off x="4471989" y="3376936"/>
            <a:ext cx="2958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优势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输入阻抗的实部是一个固定的值（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1/gm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），较易实现匹配。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0F73C0-8E95-419A-BE9D-EB5619F1ED7A}"/>
              </a:ext>
            </a:extLst>
          </p:cNvPr>
          <p:cNvSpPr txBox="1"/>
          <p:nvPr/>
        </p:nvSpPr>
        <p:spPr>
          <a:xfrm>
            <a:off x="4471988" y="4435305"/>
            <a:ext cx="2958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劣势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为了实现匹配，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1/gm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必须固定为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50Ω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，因此噪声和增益受限。</a:t>
            </a:r>
          </a:p>
        </p:txBody>
      </p:sp>
    </p:spTree>
    <p:extLst>
      <p:ext uri="{BB962C8B-B14F-4D97-AF65-F5344CB8AC3E}">
        <p14:creationId xmlns:p14="http://schemas.microsoft.com/office/powerpoint/2010/main" val="3898322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E59EB-F6D8-5C53-5A57-8192A164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>
            <a:extLst>
              <a:ext uri="{FF2B5EF4-FFF2-40B4-BE49-F238E27FC236}">
                <a16:creationId xmlns:a16="http://schemas.microsoft.com/office/drawing/2014/main" id="{40B5BD37-48FC-7BC5-9346-E67CFA7067EC}"/>
              </a:ext>
            </a:extLst>
          </p:cNvPr>
          <p:cNvSpPr/>
          <p:nvPr/>
        </p:nvSpPr>
        <p:spPr>
          <a:xfrm flipH="1">
            <a:off x="5883576" y="5329846"/>
            <a:ext cx="6308424" cy="1528153"/>
          </a:xfrm>
          <a:prstGeom prst="rtTriangl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E976BBD9-6A32-0C42-31C9-FD9CD954E037}"/>
              </a:ext>
            </a:extLst>
          </p:cNvPr>
          <p:cNvSpPr/>
          <p:nvPr/>
        </p:nvSpPr>
        <p:spPr>
          <a:xfrm flipH="1">
            <a:off x="9998376" y="2712058"/>
            <a:ext cx="2193624" cy="4145942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FB2218EE-20C7-1CA2-A84D-5BC0B0389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F15086-04EC-DC74-B9C5-AB233502820A}"/>
              </a:ext>
            </a:extLst>
          </p:cNvPr>
          <p:cNvSpPr txBox="1"/>
          <p:nvPr/>
        </p:nvSpPr>
        <p:spPr>
          <a:xfrm>
            <a:off x="615528" y="477817"/>
            <a:ext cx="6041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研究方案与技术途径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低噪声放大器</a:t>
            </a:r>
          </a:p>
        </p:txBody>
      </p:sp>
      <p:sp>
        <p:nvSpPr>
          <p:cNvPr id="11" name="日期占位符 2">
            <a:extLst>
              <a:ext uri="{FF2B5EF4-FFF2-40B4-BE49-F238E27FC236}">
                <a16:creationId xmlns:a16="http://schemas.microsoft.com/office/drawing/2014/main" id="{E4E9C58B-F2C6-7003-6AF6-C3D2527023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2024/12/18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圆角矩形 2">
            <a:extLst>
              <a:ext uri="{FF2B5EF4-FFF2-40B4-BE49-F238E27FC236}">
                <a16:creationId xmlns:a16="http://schemas.microsoft.com/office/drawing/2014/main" id="{9A6FD772-DF9E-E64B-6100-DA3E1BF40897}"/>
              </a:ext>
            </a:extLst>
          </p:cNvPr>
          <p:cNvSpPr/>
          <p:nvPr/>
        </p:nvSpPr>
        <p:spPr>
          <a:xfrm>
            <a:off x="214650" y="1071422"/>
            <a:ext cx="5568675" cy="5326783"/>
          </a:xfrm>
          <a:prstGeom prst="roundRect">
            <a:avLst>
              <a:gd name="adj" fmla="val 3604"/>
            </a:avLst>
          </a:prstGeom>
          <a:gradFill flip="none" rotWithShape="1">
            <a:gsLst>
              <a:gs pos="23000">
                <a:srgbClr val="04549C"/>
              </a:gs>
              <a:gs pos="100000">
                <a:srgbClr val="1C70B0">
                  <a:lumMod val="100000"/>
                </a:srgbClr>
              </a:gs>
            </a:gsLst>
            <a:lin ang="15000000" scaled="0"/>
            <a:tileRect/>
          </a:gradFill>
          <a:ln>
            <a:noFill/>
          </a:ln>
          <a:effectLst>
            <a:outerShdw blurRad="431800" dist="292100" dir="5400000" sx="98000" sy="98000" algn="t" rotWithShape="0">
              <a:srgbClr val="0068B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44A52B-42B6-4DF5-5E64-027ADE334ED8}"/>
              </a:ext>
            </a:extLst>
          </p:cNvPr>
          <p:cNvSpPr txBox="1"/>
          <p:nvPr/>
        </p:nvSpPr>
        <p:spPr>
          <a:xfrm>
            <a:off x="214650" y="1098453"/>
            <a:ext cx="5362062" cy="5299752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研究内容：</a:t>
            </a:r>
            <a:endParaRPr lang="en-US" altLang="zh-CN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45RFE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工艺特性：</a:t>
            </a:r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高截止频率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极低的噪声系数，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有利于满足卫星通信中对于接收机噪声系数的苛刻要求；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高增益宽带低噪声放大器的设计挑战：有源器件寄生参数的吸收和补偿、无源器件的综合设计、增益平坦度的优化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ts val="23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电路结构：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ts val="23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两级共源放大器：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高增益、小体积；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457200" rtl="0" eaLnBrk="1" fontAlgn="auto" latinLnBrk="0" hangingPunct="1">
              <a:lnSpc>
                <a:spcPts val="23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基于高阶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变压器的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输入输出以及级间的匹配； 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457200" rtl="0" eaLnBrk="1" fontAlgn="auto" latinLnBrk="0" hangingPunct="1">
              <a:lnSpc>
                <a:spcPts val="23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中和电容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的调节：提升放大器的稳定性；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457200" rtl="0" eaLnBrk="1" fontAlgn="auto" latinLnBrk="0" hangingPunct="1">
              <a:lnSpc>
                <a:spcPts val="23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带宽的调节：栅极和源极之间加入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三耦合变压器</a:t>
            </a:r>
            <a:endParaRPr lang="en-US" altLang="zh-CN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457200" rtl="0" eaLnBrk="1" fontAlgn="auto" latinLnBrk="0" hangingPunct="1">
              <a:lnSpc>
                <a:spcPts val="23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en-US" altLang="zh-CN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ts val="23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三耦合变压器：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宽的拓展和噪声的抑制，稳定性的提升使用；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457200" rtl="0" eaLnBrk="1" fontAlgn="auto" latinLnBrk="0" hangingPunct="1">
              <a:lnSpc>
                <a:spcPts val="23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宽带级间匹配网络的设计：增益和噪声的最优折衷</a:t>
            </a:r>
            <a:endParaRPr kumimoji="0" lang="zh-CN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F866118-B00E-EF57-3F49-0521F52F5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14" y="1008666"/>
            <a:ext cx="3165322" cy="254860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A2532B4-6622-900E-D324-EF93F1466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733"/>
          <a:stretch/>
        </p:blipFill>
        <p:spPr>
          <a:xfrm>
            <a:off x="9588994" y="939482"/>
            <a:ext cx="1776163" cy="254860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64F95E8-B6CF-9F4C-BEB7-E604C60C188F}"/>
              </a:ext>
            </a:extLst>
          </p:cNvPr>
          <p:cNvSpPr txBox="1"/>
          <p:nvPr/>
        </p:nvSpPr>
        <p:spPr>
          <a:xfrm>
            <a:off x="8469735" y="3668646"/>
            <a:ext cx="1323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 45RFE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工艺特性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075C481-C257-FBF1-14B0-6A30FA622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831" y="3968662"/>
            <a:ext cx="5568676" cy="245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92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A0230-0C7B-CDA6-BF49-B7C1F408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>
            <a:extLst>
              <a:ext uri="{FF2B5EF4-FFF2-40B4-BE49-F238E27FC236}">
                <a16:creationId xmlns:a16="http://schemas.microsoft.com/office/drawing/2014/main" id="{3AFE3805-7AEA-F27F-7F14-86E790B9CC8E}"/>
              </a:ext>
            </a:extLst>
          </p:cNvPr>
          <p:cNvSpPr/>
          <p:nvPr/>
        </p:nvSpPr>
        <p:spPr>
          <a:xfrm flipH="1">
            <a:off x="5883576" y="5329846"/>
            <a:ext cx="6308424" cy="1528153"/>
          </a:xfrm>
          <a:prstGeom prst="rtTriangl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6E7B653F-E0EC-9317-EB16-940096C346B1}"/>
              </a:ext>
            </a:extLst>
          </p:cNvPr>
          <p:cNvSpPr/>
          <p:nvPr/>
        </p:nvSpPr>
        <p:spPr>
          <a:xfrm flipH="1">
            <a:off x="9998376" y="2712058"/>
            <a:ext cx="2193624" cy="4145942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9B29B350-B6E3-758C-078F-C3DF952D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37C613-6B9B-6493-7D82-DA4E61E468FF}"/>
              </a:ext>
            </a:extLst>
          </p:cNvPr>
          <p:cNvSpPr txBox="1"/>
          <p:nvPr/>
        </p:nvSpPr>
        <p:spPr>
          <a:xfrm>
            <a:off x="615528" y="477817"/>
            <a:ext cx="6041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研究方案与技术途径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低噪声放大器</a:t>
            </a:r>
          </a:p>
        </p:txBody>
      </p:sp>
      <p:sp>
        <p:nvSpPr>
          <p:cNvPr id="11" name="日期占位符 2">
            <a:extLst>
              <a:ext uri="{FF2B5EF4-FFF2-40B4-BE49-F238E27FC236}">
                <a16:creationId xmlns:a16="http://schemas.microsoft.com/office/drawing/2014/main" id="{61FDB4AD-8D5F-FE65-F3C6-FAAA5D8232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77" y="6575368"/>
            <a:ext cx="2743200" cy="36512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2024/12/18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CEBC584-46F2-D335-4E18-2EBE07F0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292" y="5158475"/>
            <a:ext cx="2202837" cy="141826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7D6E8ED-2002-D07E-BE33-79DC5E069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86" y="5088621"/>
            <a:ext cx="2344133" cy="140122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D2CA834-D070-3B98-6ACD-AF9D183AF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604" y="5133943"/>
            <a:ext cx="2293458" cy="1401225"/>
          </a:xfrm>
          <a:prstGeom prst="rect">
            <a:avLst/>
          </a:prstGeom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0F3B34D1-5BAC-AF26-AA9C-8096C1CC3FB8}"/>
              </a:ext>
            </a:extLst>
          </p:cNvPr>
          <p:cNvSpPr/>
          <p:nvPr/>
        </p:nvSpPr>
        <p:spPr>
          <a:xfrm>
            <a:off x="4903944" y="872455"/>
            <a:ext cx="6328916" cy="2556545"/>
          </a:xfrm>
          <a:prstGeom prst="round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圆角矩形 7">
            <a:extLst>
              <a:ext uri="{FF2B5EF4-FFF2-40B4-BE49-F238E27FC236}">
                <a16:creationId xmlns:a16="http://schemas.microsoft.com/office/drawing/2014/main" id="{A86CB083-53D0-F72F-2BA3-E59E52BC5002}"/>
              </a:ext>
            </a:extLst>
          </p:cNvPr>
          <p:cNvSpPr/>
          <p:nvPr/>
        </p:nvSpPr>
        <p:spPr>
          <a:xfrm>
            <a:off x="465224" y="1073892"/>
            <a:ext cx="4073086" cy="2007537"/>
          </a:xfrm>
          <a:prstGeom prst="roundRect">
            <a:avLst>
              <a:gd name="adj" fmla="val 3604"/>
            </a:avLst>
          </a:prstGeom>
          <a:gradFill flip="none" rotWithShape="1">
            <a:gsLst>
              <a:gs pos="23000">
                <a:srgbClr val="04549C"/>
              </a:gs>
              <a:gs pos="100000">
                <a:srgbClr val="1C70B0">
                  <a:lumMod val="100000"/>
                </a:srgbClr>
              </a:gs>
            </a:gsLst>
            <a:lin ang="15000000" scaled="0"/>
            <a:tileRect/>
          </a:gradFill>
          <a:ln>
            <a:noFill/>
          </a:ln>
          <a:effectLst>
            <a:outerShdw blurRad="431800" dist="292100" dir="5400000" sx="98000" sy="98000" algn="t" rotWithShape="0">
              <a:srgbClr val="0068B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74F2E8D-1A9C-381E-DC7C-8F7B3569332D}"/>
              </a:ext>
            </a:extLst>
          </p:cNvPr>
          <p:cNvSpPr txBox="1"/>
          <p:nvPr/>
        </p:nvSpPr>
        <p:spPr>
          <a:xfrm>
            <a:off x="503373" y="1055690"/>
            <a:ext cx="4025527" cy="199322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目前以实现的电路功能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</a:p>
          <a:p>
            <a:pPr marL="285750" lvl="1" indent="-285750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输入、输出、级间匹配变压器的设计：</a:t>
            </a:r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上下堆叠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结构，减小芯片面积，高</a:t>
            </a:r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耦合系数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marR="0" lvl="1" indent="-28575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利用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三耦合变压器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实现输入级带宽的拓展和噪声的抑制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marR="0" lvl="1" indent="-28575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偏置以及供电均利用中心抽头电感实现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使结构更加简单以及对称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marR="0" lvl="1" indent="-28575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4EBA3BA-D101-1DDE-B8BD-2B9F822C0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062" y="990439"/>
            <a:ext cx="4635397" cy="2294754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8A2FD804-9D97-C974-DE1F-4F125FC24D42}"/>
              </a:ext>
            </a:extLst>
          </p:cNvPr>
          <p:cNvSpPr txBox="1"/>
          <p:nvPr/>
        </p:nvSpPr>
        <p:spPr>
          <a:xfrm>
            <a:off x="6493262" y="1981450"/>
            <a:ext cx="762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part1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50FDA4A-0A06-C640-C656-7CC1417C129C}"/>
              </a:ext>
            </a:extLst>
          </p:cNvPr>
          <p:cNvSpPr txBox="1"/>
          <p:nvPr/>
        </p:nvSpPr>
        <p:spPr>
          <a:xfrm>
            <a:off x="7407663" y="1968539"/>
            <a:ext cx="708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part2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8EB31CC-3CE4-FA88-3B84-4C73CD6FEF42}"/>
              </a:ext>
            </a:extLst>
          </p:cNvPr>
          <p:cNvSpPr txBox="1"/>
          <p:nvPr/>
        </p:nvSpPr>
        <p:spPr>
          <a:xfrm>
            <a:off x="8218079" y="1930976"/>
            <a:ext cx="762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DDE954F-631B-7B50-8F5B-7A2F5BD82079}"/>
              </a:ext>
            </a:extLst>
          </p:cNvPr>
          <p:cNvSpPr txBox="1"/>
          <p:nvPr/>
        </p:nvSpPr>
        <p:spPr>
          <a:xfrm>
            <a:off x="9055601" y="1968539"/>
            <a:ext cx="892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part4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E4031CCE-CFB0-9402-B9E1-88404FE93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412" y="5164046"/>
            <a:ext cx="2035197" cy="134236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0DF20ED-D291-A36A-13DA-8C2B8AEC753C}"/>
              </a:ext>
            </a:extLst>
          </p:cNvPr>
          <p:cNvSpPr txBox="1"/>
          <p:nvPr/>
        </p:nvSpPr>
        <p:spPr>
          <a:xfrm>
            <a:off x="7937350" y="4919527"/>
            <a:ext cx="1211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图</a:t>
            </a:r>
            <a:r>
              <a:rPr lang="en-US" altLang="zh-CN" sz="1000" dirty="0"/>
              <a:t>4 part3</a:t>
            </a:r>
            <a:r>
              <a:rPr lang="zh-CN" altLang="en-US" sz="1000" dirty="0"/>
              <a:t>拟合参数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68BF17F3-B864-094F-3BA7-F089D67C0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615" y="3566817"/>
            <a:ext cx="2001749" cy="140122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103F847-2112-8D9D-28B7-D1119DE944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5923" y="3586709"/>
            <a:ext cx="2202837" cy="1437089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6C7F815B-5723-E83D-1125-3B4B269BF517}"/>
              </a:ext>
            </a:extLst>
          </p:cNvPr>
          <p:cNvSpPr txBox="1"/>
          <p:nvPr/>
        </p:nvSpPr>
        <p:spPr>
          <a:xfrm>
            <a:off x="2748863" y="4887722"/>
            <a:ext cx="1211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图</a:t>
            </a:r>
            <a:r>
              <a:rPr lang="en-US" altLang="zh-CN" sz="1000" dirty="0"/>
              <a:t>2 part1</a:t>
            </a:r>
            <a:r>
              <a:rPr lang="zh-CN" altLang="en-US" sz="1000" dirty="0"/>
              <a:t>拟合参数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D7312FB-A84E-EB6C-4D61-4F6B496D426C}"/>
              </a:ext>
            </a:extLst>
          </p:cNvPr>
          <p:cNvSpPr txBox="1"/>
          <p:nvPr/>
        </p:nvSpPr>
        <p:spPr>
          <a:xfrm>
            <a:off x="7923253" y="6421905"/>
            <a:ext cx="1211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图</a:t>
            </a:r>
            <a:r>
              <a:rPr lang="en-US" altLang="zh-CN" sz="1000" dirty="0"/>
              <a:t>5 part4</a:t>
            </a:r>
            <a:r>
              <a:rPr lang="zh-CN" altLang="en-US" sz="1000" dirty="0"/>
              <a:t>拟合参数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0B42015-C635-9F54-6435-77DAB4DAF181}"/>
              </a:ext>
            </a:extLst>
          </p:cNvPr>
          <p:cNvSpPr txBox="1"/>
          <p:nvPr/>
        </p:nvSpPr>
        <p:spPr>
          <a:xfrm>
            <a:off x="2748863" y="6451215"/>
            <a:ext cx="1211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图</a:t>
            </a:r>
            <a:r>
              <a:rPr lang="en-US" altLang="zh-CN" sz="1000" dirty="0"/>
              <a:t>3 part2</a:t>
            </a:r>
            <a:r>
              <a:rPr lang="zh-CN" altLang="en-US" sz="1000" dirty="0"/>
              <a:t>拟合参数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2F66A380-3CC3-B366-32AA-83043FF880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3292" y="3603890"/>
            <a:ext cx="2202837" cy="1402726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7E56C3D-9D67-78B7-78EE-E3D0DBC22F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0888" y="3589376"/>
            <a:ext cx="2124721" cy="1379819"/>
          </a:xfrm>
          <a:prstGeom prst="rect">
            <a:avLst/>
          </a:prstGeom>
        </p:spPr>
      </p:pic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84AC217E-0BC8-C4CB-7379-E2A3844E87C2}"/>
              </a:ext>
            </a:extLst>
          </p:cNvPr>
          <p:cNvSpPr/>
          <p:nvPr/>
        </p:nvSpPr>
        <p:spPr>
          <a:xfrm>
            <a:off x="578718" y="3578424"/>
            <a:ext cx="10787396" cy="3078750"/>
          </a:xfrm>
          <a:prstGeom prst="round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523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>
            <a:extLst>
              <a:ext uri="{FF2B5EF4-FFF2-40B4-BE49-F238E27FC236}">
                <a16:creationId xmlns:a16="http://schemas.microsoft.com/office/drawing/2014/main" id="{B1245194-768A-4DDC-BAEC-9962949666F9}"/>
              </a:ext>
            </a:extLst>
          </p:cNvPr>
          <p:cNvSpPr txBox="1"/>
          <p:nvPr/>
        </p:nvSpPr>
        <p:spPr>
          <a:xfrm>
            <a:off x="1021685" y="1447967"/>
            <a:ext cx="3374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目  录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DFED68B-884E-4ABA-A558-2874B27A6FF3}"/>
              </a:ext>
            </a:extLst>
          </p:cNvPr>
          <p:cNvSpPr txBox="1"/>
          <p:nvPr/>
        </p:nvSpPr>
        <p:spPr>
          <a:xfrm>
            <a:off x="1216450" y="3132486"/>
            <a:ext cx="3061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CONTENT</a:t>
            </a:r>
            <a:endParaRPr lang="zh-CN" altLang="en-US" sz="4000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73" name="表格 9">
            <a:extLst>
              <a:ext uri="{FF2B5EF4-FFF2-40B4-BE49-F238E27FC236}">
                <a16:creationId xmlns:a16="http://schemas.microsoft.com/office/drawing/2014/main" id="{D0C8EEE3-8E79-4590-A959-CA1CC8DFC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005106"/>
              </p:ext>
            </p:extLst>
          </p:nvPr>
        </p:nvGraphicFramePr>
        <p:xfrm>
          <a:off x="5469341" y="1085186"/>
          <a:ext cx="4889912" cy="45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192">
                  <a:extLst>
                    <a:ext uri="{9D8B030D-6E8A-4147-A177-3AD203B41FA5}">
                      <a16:colId xmlns:a16="http://schemas.microsoft.com/office/drawing/2014/main" val="621734200"/>
                    </a:ext>
                  </a:extLst>
                </a:gridCol>
                <a:gridCol w="3293917">
                  <a:extLst>
                    <a:ext uri="{9D8B030D-6E8A-4147-A177-3AD203B41FA5}">
                      <a16:colId xmlns:a16="http://schemas.microsoft.com/office/drawing/2014/main" val="469345933"/>
                    </a:ext>
                  </a:extLst>
                </a:gridCol>
                <a:gridCol w="899803">
                  <a:extLst>
                    <a:ext uri="{9D8B030D-6E8A-4147-A177-3AD203B41FA5}">
                      <a16:colId xmlns:a16="http://schemas.microsoft.com/office/drawing/2014/main" val="493992823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0" indent="0" algn="just" hangingPunc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壹</a:t>
                      </a:r>
                      <a:endParaRPr lang="en-US" altLang="zh-CN" sz="2800" b="1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hangingPunc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选题意义</a:t>
                      </a:r>
                      <a:endParaRPr lang="en-US" altLang="zh-CN" sz="2800" b="1" spc="1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b="1" kern="1200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03</a:t>
                      </a:r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69535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贰</a:t>
                      </a:r>
                      <a:endParaRPr lang="en-US" altLang="zh-CN" sz="2800" b="1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研究课题</a:t>
                      </a:r>
                      <a:endParaRPr lang="en-US" altLang="zh-CN" sz="2800" b="1" spc="1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b="1" kern="1200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05</a:t>
                      </a:r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753043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叁</a:t>
                      </a:r>
                      <a:endParaRPr lang="en-US" altLang="zh-CN" sz="2800" b="1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研究背景</a:t>
                      </a:r>
                      <a:endParaRPr lang="en-US" altLang="zh-CN" sz="2800" b="1" spc="1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b="1" kern="1200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07</a:t>
                      </a:r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842223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肆</a:t>
                      </a:r>
                      <a:endParaRPr lang="en-US" altLang="zh-CN" sz="2800" b="1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工作内容</a:t>
                      </a:r>
                      <a:endParaRPr lang="en-US" altLang="zh-CN" sz="2800" b="1" spc="1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b="1" kern="1200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13</a:t>
                      </a:r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433166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伍</a:t>
                      </a:r>
                      <a:endParaRPr lang="en-US" altLang="zh-CN" sz="2800" b="1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工作计划</a:t>
                      </a:r>
                      <a:endParaRPr lang="en-US" altLang="zh-CN" sz="2800" b="1" spc="1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b="1" kern="1200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22</a:t>
                      </a:r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667107"/>
                  </a:ext>
                </a:extLst>
              </a:tr>
            </a:tbl>
          </a:graphicData>
        </a:graphic>
      </p:graphicFrame>
      <p:sp>
        <p:nvSpPr>
          <p:cNvPr id="80" name="矩形 79">
            <a:extLst>
              <a:ext uri="{FF2B5EF4-FFF2-40B4-BE49-F238E27FC236}">
                <a16:creationId xmlns:a16="http://schemas.microsoft.com/office/drawing/2014/main" id="{93A5B98A-53DF-47B7-B2F4-F0D7C3347556}"/>
              </a:ext>
            </a:extLst>
          </p:cNvPr>
          <p:cNvSpPr/>
          <p:nvPr/>
        </p:nvSpPr>
        <p:spPr>
          <a:xfrm>
            <a:off x="0" y="6545484"/>
            <a:ext cx="12192000" cy="312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B01AFC46-4EB4-405C-854D-5CC2D8076ED5}"/>
              </a:ext>
            </a:extLst>
          </p:cNvPr>
          <p:cNvGrpSpPr/>
          <p:nvPr/>
        </p:nvGrpSpPr>
        <p:grpSpPr>
          <a:xfrm rot="5400000">
            <a:off x="178349" y="-178349"/>
            <a:ext cx="815032" cy="1171729"/>
            <a:chOff x="136270" y="441325"/>
            <a:chExt cx="2690232" cy="1572670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84C9E115-7244-40A3-8888-6CB5BEFD644B}"/>
                </a:ext>
              </a:extLst>
            </p:cNvPr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9830A48A-8374-4E5A-AB4B-EBB7E50ECC32}"/>
                </a:ext>
              </a:extLst>
            </p:cNvPr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882B5580-9FA5-45F4-96EE-D89354E90053}"/>
                </a:ext>
              </a:extLst>
            </p:cNvPr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C26987FE-72B6-4027-A0B3-74101141DCA5}"/>
                </a:ext>
              </a:extLst>
            </p:cNvPr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98293FD-33EB-467B-81F8-F4BED497D2D5}"/>
                </a:ext>
              </a:extLst>
            </p:cNvPr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03C891A-D111-4367-B520-61894D74D559}"/>
              </a:ext>
            </a:extLst>
          </p:cNvPr>
          <p:cNvGrpSpPr/>
          <p:nvPr/>
        </p:nvGrpSpPr>
        <p:grpSpPr>
          <a:xfrm rot="16200000">
            <a:off x="10974982" y="5053481"/>
            <a:ext cx="1846660" cy="587375"/>
            <a:chOff x="136270" y="441325"/>
            <a:chExt cx="2690232" cy="1572670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A8400EDE-3088-40F2-A6B4-B41A62AC27D0}"/>
                </a:ext>
              </a:extLst>
            </p:cNvPr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F5CBFBC6-FB44-4E48-B770-AB3E9946980B}"/>
                </a:ext>
              </a:extLst>
            </p:cNvPr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A17EBF45-2CB2-413D-B5AD-071E9B089554}"/>
                </a:ext>
              </a:extLst>
            </p:cNvPr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C916F3F5-7493-4A6B-AA17-C7013D6F4C63}"/>
                </a:ext>
              </a:extLst>
            </p:cNvPr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12679C7E-C17B-419A-858A-19F09838500A}"/>
                </a:ext>
              </a:extLst>
            </p:cNvPr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8910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AAD94-E258-F173-2877-9772ABCE0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>
            <a:extLst>
              <a:ext uri="{FF2B5EF4-FFF2-40B4-BE49-F238E27FC236}">
                <a16:creationId xmlns:a16="http://schemas.microsoft.com/office/drawing/2014/main" id="{65A580F8-82B9-232E-8AFD-16286A0A3C65}"/>
              </a:ext>
            </a:extLst>
          </p:cNvPr>
          <p:cNvSpPr/>
          <p:nvPr/>
        </p:nvSpPr>
        <p:spPr>
          <a:xfrm flipH="1">
            <a:off x="5883576" y="5329846"/>
            <a:ext cx="6308424" cy="1528153"/>
          </a:xfrm>
          <a:prstGeom prst="rtTriangl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61611E3B-40F7-37A2-4B5D-2ECE71E42969}"/>
              </a:ext>
            </a:extLst>
          </p:cNvPr>
          <p:cNvSpPr/>
          <p:nvPr/>
        </p:nvSpPr>
        <p:spPr>
          <a:xfrm flipH="1">
            <a:off x="9998376" y="2712058"/>
            <a:ext cx="2193624" cy="4145942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9291A79B-6B7D-0AB8-6A1C-E2BBCDDD6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1764C1-3753-9198-C906-FB71F164ACD0}"/>
              </a:ext>
            </a:extLst>
          </p:cNvPr>
          <p:cNvSpPr txBox="1"/>
          <p:nvPr/>
        </p:nvSpPr>
        <p:spPr>
          <a:xfrm>
            <a:off x="615528" y="477817"/>
            <a:ext cx="6041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研究方案与技术途径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低噪声放大器</a:t>
            </a:r>
          </a:p>
        </p:txBody>
      </p:sp>
      <p:sp>
        <p:nvSpPr>
          <p:cNvPr id="11" name="日期占位符 2">
            <a:extLst>
              <a:ext uri="{FF2B5EF4-FFF2-40B4-BE49-F238E27FC236}">
                <a16:creationId xmlns:a16="http://schemas.microsoft.com/office/drawing/2014/main" id="{0D051A05-526D-579A-6F9B-AF2E239E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2024/11/29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39F9D98-7C1D-7710-5256-0C77F2C2BEE2}"/>
              </a:ext>
            </a:extLst>
          </p:cNvPr>
          <p:cNvSpPr/>
          <p:nvPr/>
        </p:nvSpPr>
        <p:spPr>
          <a:xfrm>
            <a:off x="329440" y="1068447"/>
            <a:ext cx="11406013" cy="2147554"/>
          </a:xfrm>
          <a:prstGeom prst="round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8240C3-65AA-A5A0-DEDD-602B94C25931}"/>
              </a:ext>
            </a:extLst>
          </p:cNvPr>
          <p:cNvSpPr txBox="1"/>
          <p:nvPr/>
        </p:nvSpPr>
        <p:spPr>
          <a:xfrm>
            <a:off x="4313188" y="2985168"/>
            <a:ext cx="6995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噪声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58D60A1-B279-4EE0-A78A-A27601A43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154" y="1243198"/>
            <a:ext cx="2726642" cy="1764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3B1D3B9-B1B5-446E-EFBF-D1872B418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569" y="1239001"/>
            <a:ext cx="2826585" cy="1764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93C7FA2-4199-87CD-51CC-92F80C442CD1}"/>
              </a:ext>
            </a:extLst>
          </p:cNvPr>
          <p:cNvSpPr txBox="1"/>
          <p:nvPr/>
        </p:nvSpPr>
        <p:spPr>
          <a:xfrm>
            <a:off x="7179306" y="2985168"/>
            <a:ext cx="6995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 S21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362D65E-F96F-C415-B0E4-01F922F0AAA7}"/>
              </a:ext>
            </a:extLst>
          </p:cNvPr>
          <p:cNvSpPr txBox="1"/>
          <p:nvPr/>
        </p:nvSpPr>
        <p:spPr>
          <a:xfrm>
            <a:off x="9937902" y="2966090"/>
            <a:ext cx="6995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 S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A8F40F06-F886-FD79-3B59-50B228E52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409789"/>
              </p:ext>
            </p:extLst>
          </p:nvPr>
        </p:nvGraphicFramePr>
        <p:xfrm>
          <a:off x="53710" y="3502377"/>
          <a:ext cx="6534768" cy="3122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865">
                  <a:extLst>
                    <a:ext uri="{9D8B030D-6E8A-4147-A177-3AD203B41FA5}">
                      <a16:colId xmlns:a16="http://schemas.microsoft.com/office/drawing/2014/main" val="2272439224"/>
                    </a:ext>
                  </a:extLst>
                </a:gridCol>
                <a:gridCol w="1114603">
                  <a:extLst>
                    <a:ext uri="{9D8B030D-6E8A-4147-A177-3AD203B41FA5}">
                      <a16:colId xmlns:a16="http://schemas.microsoft.com/office/drawing/2014/main" val="1163506232"/>
                    </a:ext>
                  </a:extLst>
                </a:gridCol>
                <a:gridCol w="998523">
                  <a:extLst>
                    <a:ext uri="{9D8B030D-6E8A-4147-A177-3AD203B41FA5}">
                      <a16:colId xmlns:a16="http://schemas.microsoft.com/office/drawing/2014/main" val="3302426067"/>
                    </a:ext>
                  </a:extLst>
                </a:gridCol>
                <a:gridCol w="1154259">
                  <a:extLst>
                    <a:ext uri="{9D8B030D-6E8A-4147-A177-3AD203B41FA5}">
                      <a16:colId xmlns:a16="http://schemas.microsoft.com/office/drawing/2014/main" val="268312798"/>
                    </a:ext>
                  </a:extLst>
                </a:gridCol>
                <a:gridCol w="1154259">
                  <a:extLst>
                    <a:ext uri="{9D8B030D-6E8A-4147-A177-3AD203B41FA5}">
                      <a16:colId xmlns:a16="http://schemas.microsoft.com/office/drawing/2014/main" val="2870850466"/>
                    </a:ext>
                  </a:extLst>
                </a:gridCol>
                <a:gridCol w="1154259">
                  <a:extLst>
                    <a:ext uri="{9D8B030D-6E8A-4147-A177-3AD203B41FA5}">
                      <a16:colId xmlns:a16="http://schemas.microsoft.com/office/drawing/2014/main" val="3449830703"/>
                    </a:ext>
                  </a:extLst>
                </a:gridCol>
              </a:tblGrid>
              <a:tr h="622353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altLang="en-US" sz="1400" dirty="0"/>
                        <a:t>工作频率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400" dirty="0"/>
                        <a:t>S11/S22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(dB)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400" dirty="0"/>
                        <a:t>噪声系数</a:t>
                      </a:r>
                      <a:endParaRPr lang="en-US" altLang="zh-CN" sz="1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(dB)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400" dirty="0"/>
                        <a:t>增益</a:t>
                      </a:r>
                      <a:endParaRPr lang="en-US" altLang="zh-CN" sz="1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400" dirty="0"/>
                        <a:t>工艺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005191"/>
                  </a:ext>
                </a:extLst>
              </a:tr>
              <a:tr h="5030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[1]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6-18GHz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-15/-10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2.7-3.8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/>
                        <a:t>＞</a:t>
                      </a:r>
                      <a:r>
                        <a:rPr lang="en-US" altLang="zh-CN" sz="1400" dirty="0"/>
                        <a:t>15.7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 err="1"/>
                        <a:t>SiGe</a:t>
                      </a:r>
                      <a:r>
                        <a:rPr lang="en-US" altLang="zh-CN" sz="1400" dirty="0"/>
                        <a:t> 130nm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943863"/>
                  </a:ext>
                </a:extLst>
              </a:tr>
              <a:tr h="5030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[2]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11.5-16GHz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-10/-10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2.8-4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 &gt; 15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SiGe</a:t>
                      </a:r>
                      <a:r>
                        <a:rPr lang="en-US" altLang="zh-CN" sz="1400" dirty="0"/>
                        <a:t> 130nm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68910"/>
                  </a:ext>
                </a:extLst>
              </a:tr>
              <a:tr h="5030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[3]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24-30GHz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-10/-10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2.05-2.3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&gt;30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TSMC 65nm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996196"/>
                  </a:ext>
                </a:extLst>
              </a:tr>
              <a:tr h="3353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[4]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16-24GHz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-10/-10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2.1-2.3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&gt;16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SOI 45nm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654823"/>
                  </a:ext>
                </a:extLst>
              </a:tr>
              <a:tr h="5030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/>
                        <a:t>本设计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10-20GHz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-10/-10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1.6-2.1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/>
                        <a:t>＞</a:t>
                      </a:r>
                      <a:r>
                        <a:rPr lang="en-US" altLang="zh-CN" sz="1400" dirty="0"/>
                        <a:t>20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45RFE 32nm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221210"/>
                  </a:ext>
                </a:extLst>
              </a:tr>
            </a:tbl>
          </a:graphicData>
        </a:graphic>
      </p:graphicFrame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E98B37A-CEF4-A92E-A9ED-64C8A7F41A10}"/>
              </a:ext>
            </a:extLst>
          </p:cNvPr>
          <p:cNvSpPr/>
          <p:nvPr/>
        </p:nvSpPr>
        <p:spPr>
          <a:xfrm>
            <a:off x="6745603" y="4877061"/>
            <a:ext cx="5200685" cy="1824984"/>
          </a:xfrm>
          <a:prstGeom prst="round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07DF01C-F087-A561-F347-9728C8476C82}"/>
              </a:ext>
            </a:extLst>
          </p:cNvPr>
          <p:cNvSpPr txBox="1"/>
          <p:nvPr/>
        </p:nvSpPr>
        <p:spPr>
          <a:xfrm>
            <a:off x="6767292" y="4835829"/>
            <a:ext cx="49898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W. He, Z. Li, Y. Yao, Y.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Xue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Q. Li, "A 6~18GHz Ultra-Wideband LNA Using 0.13</a:t>
            </a:r>
            <a:r>
              <a:rPr lang="el-GR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SiGe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BiCMOS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Technology," 2018 14th IEEE International Conference on Solid-State and Integrated Circuit Technology (ICSICT), Qingdao, China, 2018, pp. 1-3,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10.1109/ICSICT.2018.8565017. </a:t>
            </a:r>
          </a:p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V. A.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Reig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Oliveira, H. -D.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Wohlmuth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V.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Issakov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"A 17mW X-Band LNA for Backhaul Applications in 0.13 </a:t>
            </a:r>
            <a:r>
              <a:rPr lang="el-GR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SiGe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BiCMOS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 2024 15th German Microwave Conference (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GeMiC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Duisburg, Germany, 2024, pp. 315-318,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10.23919/GeMiC59120.2024.10485333. </a:t>
            </a:r>
          </a:p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 J. Zhou et al., "A 24–30 GHz CMOS LNA with 2.05dB NF and 0.6dB in-band gain ripple for 5G-applications," 2018 IEEE MTT-S International Wireless Symposium (IWS), Chengdu, China, 2018, pp. 1-3,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10.1109/IEEE-IWS.2018.8400954. </a:t>
            </a:r>
          </a:p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 T.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Kanar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G. M.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Rebeiz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"A 16-24 GHz CMOS SOI LNA with 2.2 dB Mean Noise Figure," 2013 IEEE Compound Semiconductor Integrated Circuit Symposium (CSICS), Monterey, CA, USA, 2013, pp. 1-4,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10.1109/CSICS.2013.6659186. 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8A252DA-D442-B3DF-C7BC-788DE85D11AE}"/>
              </a:ext>
            </a:extLst>
          </p:cNvPr>
          <p:cNvSpPr txBox="1"/>
          <p:nvPr/>
        </p:nvSpPr>
        <p:spPr>
          <a:xfrm>
            <a:off x="6745603" y="3553542"/>
            <a:ext cx="5116957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ts val="22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相较于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SiGe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Buck CMOS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工艺来说，基于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45RFE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的低噪声放大器能够实现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较宽的带宽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更低的噪声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更高的增益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0256B750-C4BA-D76D-0E36-542DB7278E4D}"/>
              </a:ext>
            </a:extLst>
          </p:cNvPr>
          <p:cNvSpPr/>
          <p:nvPr/>
        </p:nvSpPr>
        <p:spPr>
          <a:xfrm>
            <a:off x="6745603" y="3433047"/>
            <a:ext cx="5200685" cy="1201309"/>
          </a:xfrm>
          <a:prstGeom prst="round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0">
            <a:extLst>
              <a:ext uri="{FF2B5EF4-FFF2-40B4-BE49-F238E27FC236}">
                <a16:creationId xmlns:a16="http://schemas.microsoft.com/office/drawing/2014/main" id="{144F4221-3602-9FBD-54D6-6BDDA698DCAE}"/>
              </a:ext>
            </a:extLst>
          </p:cNvPr>
          <p:cNvSpPr/>
          <p:nvPr/>
        </p:nvSpPr>
        <p:spPr>
          <a:xfrm>
            <a:off x="535634" y="1261469"/>
            <a:ext cx="2457229" cy="1554422"/>
          </a:xfrm>
          <a:prstGeom prst="roundRect">
            <a:avLst>
              <a:gd name="adj" fmla="val 3604"/>
            </a:avLst>
          </a:prstGeom>
          <a:gradFill flip="none" rotWithShape="1">
            <a:gsLst>
              <a:gs pos="23000">
                <a:srgbClr val="04549C"/>
              </a:gs>
              <a:gs pos="100000">
                <a:srgbClr val="1C70B0">
                  <a:lumMod val="100000"/>
                </a:srgbClr>
              </a:gs>
            </a:gsLst>
            <a:lin ang="15000000" scaled="0"/>
            <a:tileRect/>
          </a:gradFill>
          <a:ln>
            <a:noFill/>
          </a:ln>
          <a:effectLst>
            <a:outerShdw blurRad="431800" dist="292100" dir="5400000" sx="98000" sy="98000" algn="t" rotWithShape="0">
              <a:srgbClr val="0068B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470976-5C12-20A0-699E-76A5E9CAFA74}"/>
              </a:ext>
            </a:extLst>
          </p:cNvPr>
          <p:cNvSpPr txBox="1"/>
          <p:nvPr/>
        </p:nvSpPr>
        <p:spPr>
          <a:xfrm>
            <a:off x="637449" y="1369318"/>
            <a:ext cx="2215508" cy="15458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初步版图仿真结果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</a:p>
          <a:p>
            <a:pPr marL="285750" marR="0" lvl="1" indent="-285750" algn="l" defTabSz="4572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带宽：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10GHz-20GHz</a:t>
            </a:r>
          </a:p>
          <a:p>
            <a:pPr marL="285750" marR="0" lvl="1" indent="-285750" algn="l" defTabSz="4572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增益：大于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20dB</a:t>
            </a:r>
          </a:p>
          <a:p>
            <a:pPr marL="285750" marR="0" lvl="1" indent="-285750" algn="l" defTabSz="4572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噪声：小于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2.1dB</a:t>
            </a:r>
          </a:p>
          <a:p>
            <a:pPr marL="285750" marR="0" lvl="1" indent="-285750" algn="l" defTabSz="4572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稳定性：全频带稳定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333DBCF-E439-3A78-8BA4-5FC9BC706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322" y="1261469"/>
            <a:ext cx="2384384" cy="155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33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A01ACDF-A163-452D-AC24-7FF0651848D1}"/>
              </a:ext>
            </a:extLst>
          </p:cNvPr>
          <p:cNvSpPr txBox="1"/>
          <p:nvPr/>
        </p:nvSpPr>
        <p:spPr>
          <a:xfrm>
            <a:off x="615528" y="477817"/>
            <a:ext cx="651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研究方案与技术途径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可变增益放大器</a:t>
            </a: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A2A42667-5ED6-4366-99C9-7D6F903CF06B}"/>
              </a:ext>
            </a:extLst>
          </p:cNvPr>
          <p:cNvSpPr/>
          <p:nvPr/>
        </p:nvSpPr>
        <p:spPr>
          <a:xfrm flipH="1">
            <a:off x="5883576" y="5329846"/>
            <a:ext cx="6308424" cy="1528153"/>
          </a:xfrm>
          <a:prstGeom prst="rtTriangl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490F68A2-DD80-4D71-AED6-1CAE235E3199}"/>
              </a:ext>
            </a:extLst>
          </p:cNvPr>
          <p:cNvSpPr/>
          <p:nvPr/>
        </p:nvSpPr>
        <p:spPr>
          <a:xfrm flipH="1">
            <a:off x="9998375" y="2712058"/>
            <a:ext cx="2193624" cy="4145942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F975629C-D449-4BA8-8CB1-526EBFD0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</a:p>
        </p:txBody>
      </p:sp>
      <p:sp>
        <p:nvSpPr>
          <p:cNvPr id="15" name="日期占位符 2">
            <a:extLst>
              <a:ext uri="{FF2B5EF4-FFF2-40B4-BE49-F238E27FC236}">
                <a16:creationId xmlns:a16="http://schemas.microsoft.com/office/drawing/2014/main" id="{5A03055D-3470-4DFB-82D5-CDE6AB536D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8619" y="6423919"/>
            <a:ext cx="2743200" cy="36512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2024/12/18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BB57FC-E5C2-4150-B68A-A00DF3B91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01" y="1278466"/>
            <a:ext cx="5662999" cy="20012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56AECB-A246-4FD2-8BD8-6DD3CDB9E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547" y="1278467"/>
            <a:ext cx="4671721" cy="200121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B3CE0AD-AA5F-446A-8FD1-069EE012F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60" y="3618660"/>
            <a:ext cx="1782880" cy="23980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E12563D-5AF6-4ACE-B927-702D0C3F7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02" y="3837708"/>
            <a:ext cx="1751608" cy="21895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33ED0A5-3EC7-40F7-A403-B33AD1D09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01" y="4056659"/>
            <a:ext cx="719409" cy="22937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E34E8C4-40D3-49AC-A598-F62126B48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528" y="4061234"/>
            <a:ext cx="1313703" cy="22937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FC24A4A-C648-4A50-B020-87ED6C365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227" y="4274334"/>
            <a:ext cx="1761905" cy="21904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2F7407B-9991-4566-A55C-7E62C02492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401" y="4484232"/>
            <a:ext cx="3476190" cy="23809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09D4C5B0-0516-4EFD-90F9-DFB320E198DD}"/>
              </a:ext>
            </a:extLst>
          </p:cNvPr>
          <p:cNvSpPr txBox="1"/>
          <p:nvPr/>
        </p:nvSpPr>
        <p:spPr>
          <a:xfrm>
            <a:off x="449580" y="4933770"/>
            <a:ext cx="70180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effectLst/>
                <a:latin typeface="-apple-system"/>
              </a:rPr>
              <a:t>Vcont1</a:t>
            </a:r>
            <a:r>
              <a:rPr lang="zh-CN" altLang="en-US" sz="1600" b="0" i="0" dirty="0">
                <a:effectLst/>
                <a:latin typeface="-apple-system"/>
              </a:rPr>
              <a:t>和</a:t>
            </a:r>
            <a:r>
              <a:rPr lang="en-US" altLang="zh-CN" sz="1600" b="0" i="0" dirty="0">
                <a:effectLst/>
                <a:latin typeface="-apple-system"/>
              </a:rPr>
              <a:t>Vcont2</a:t>
            </a:r>
            <a:r>
              <a:rPr lang="zh-CN" altLang="en-US" sz="1600" b="0" i="0" dirty="0">
                <a:effectLst/>
                <a:latin typeface="-apple-system"/>
              </a:rPr>
              <a:t>必须以相反的方向改变</a:t>
            </a:r>
            <a:r>
              <a:rPr lang="en-US" altLang="zh-CN" sz="1600" b="0" i="0" dirty="0">
                <a:effectLst/>
                <a:latin typeface="-apple-system"/>
              </a:rPr>
              <a:t>I1</a:t>
            </a:r>
            <a:r>
              <a:rPr lang="zh-CN" altLang="en-US" sz="1600" b="0" i="0" dirty="0">
                <a:effectLst/>
                <a:latin typeface="-apple-system"/>
              </a:rPr>
              <a:t>和</a:t>
            </a:r>
            <a:r>
              <a:rPr lang="en-US" altLang="zh-CN" sz="1600" b="0" i="0" dirty="0">
                <a:effectLst/>
                <a:latin typeface="-apple-system"/>
              </a:rPr>
              <a:t>I2</a:t>
            </a:r>
            <a:r>
              <a:rPr lang="zh-CN" altLang="en-US" sz="1600" b="0" i="0" dirty="0">
                <a:effectLst/>
                <a:latin typeface="-apple-system"/>
              </a:rPr>
              <a:t>，以使放大器的增益单调变化</a:t>
            </a:r>
            <a:endParaRPr lang="zh-CN" altLang="en-US" sz="16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FCB4EC2-5EE1-4A5F-B168-7A074D552298}"/>
              </a:ext>
            </a:extLst>
          </p:cNvPr>
          <p:cNvSpPr txBox="1"/>
          <p:nvPr/>
        </p:nvSpPr>
        <p:spPr>
          <a:xfrm>
            <a:off x="449580" y="5399412"/>
            <a:ext cx="11079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effectLst/>
                <a:latin typeface="-apple-system"/>
              </a:rPr>
              <a:t>如果</a:t>
            </a:r>
            <a:r>
              <a:rPr lang="en-US" altLang="zh-CN" sz="1600" b="0" i="0" dirty="0">
                <a:effectLst/>
                <a:latin typeface="-apple-system"/>
              </a:rPr>
              <a:t>I1 = 0</a:t>
            </a:r>
            <a:r>
              <a:rPr lang="zh-CN" altLang="en-US" sz="1600" b="0" i="0" dirty="0">
                <a:effectLst/>
                <a:latin typeface="-apple-system"/>
              </a:rPr>
              <a:t>，则增益</a:t>
            </a:r>
            <a:r>
              <a:rPr lang="en-US" altLang="zh-CN" sz="1600" b="0" i="0" dirty="0">
                <a:effectLst/>
                <a:latin typeface="-apple-system"/>
              </a:rPr>
              <a:t>=+g</a:t>
            </a:r>
            <a:r>
              <a:rPr lang="en-US" altLang="zh-CN" sz="1200" b="0" i="0" dirty="0">
                <a:effectLst/>
                <a:latin typeface="-apple-system"/>
              </a:rPr>
              <a:t>m</a:t>
            </a:r>
            <a:r>
              <a:rPr lang="en-US" altLang="zh-CN" sz="1600" b="0" i="0" dirty="0">
                <a:effectLst/>
                <a:latin typeface="-apple-system"/>
              </a:rPr>
              <a:t>R</a:t>
            </a:r>
            <a:r>
              <a:rPr lang="en-US" altLang="zh-CN" sz="1200" b="0" i="0" dirty="0">
                <a:effectLst/>
                <a:latin typeface="-apple-system"/>
              </a:rPr>
              <a:t>D</a:t>
            </a:r>
            <a:r>
              <a:rPr lang="zh-CN" altLang="en-US" sz="1600" b="0" i="0" dirty="0">
                <a:effectLst/>
                <a:latin typeface="-apple-system"/>
              </a:rPr>
              <a:t>，如果</a:t>
            </a:r>
            <a:r>
              <a:rPr lang="en-US" altLang="zh-CN" sz="1600" b="0" i="0" dirty="0">
                <a:effectLst/>
                <a:latin typeface="-apple-system"/>
              </a:rPr>
              <a:t>I2 = 0</a:t>
            </a:r>
            <a:r>
              <a:rPr lang="zh-CN" altLang="en-US" sz="1600" b="0" i="0" dirty="0">
                <a:effectLst/>
                <a:latin typeface="-apple-system"/>
              </a:rPr>
              <a:t>，则增益</a:t>
            </a:r>
            <a:r>
              <a:rPr lang="en-US" altLang="zh-CN" sz="1600" b="0" i="0" dirty="0">
                <a:effectLst/>
                <a:latin typeface="-apple-system"/>
              </a:rPr>
              <a:t>=−g</a:t>
            </a:r>
            <a:r>
              <a:rPr lang="en-US" altLang="zh-CN" sz="1200" b="0" i="0" dirty="0">
                <a:effectLst/>
                <a:latin typeface="-apple-system"/>
              </a:rPr>
              <a:t>m</a:t>
            </a:r>
            <a:r>
              <a:rPr lang="en-US" altLang="zh-CN" sz="1600" b="0" i="0" dirty="0">
                <a:effectLst/>
                <a:latin typeface="-apple-system"/>
              </a:rPr>
              <a:t>R</a:t>
            </a:r>
            <a:r>
              <a:rPr lang="en-US" altLang="zh-CN" sz="1200" b="0" i="0" dirty="0">
                <a:effectLst/>
                <a:latin typeface="-apple-system"/>
              </a:rPr>
              <a:t>D</a:t>
            </a:r>
            <a:r>
              <a:rPr lang="zh-CN" altLang="en-US" sz="1600" b="0" i="0" dirty="0">
                <a:effectLst/>
                <a:latin typeface="-apple-system"/>
              </a:rPr>
              <a:t>对于</a:t>
            </a:r>
            <a:r>
              <a:rPr lang="en-US" altLang="zh-CN" sz="1600" b="0" i="0" dirty="0">
                <a:effectLst/>
                <a:latin typeface="-apple-system"/>
              </a:rPr>
              <a:t>I1 = I2</a:t>
            </a:r>
            <a:r>
              <a:rPr lang="zh-CN" altLang="en-US" sz="1600" b="0" i="0" dirty="0">
                <a:effectLst/>
                <a:latin typeface="-apple-system"/>
              </a:rPr>
              <a:t>，增益降至零，所以增益可以在</a:t>
            </a:r>
            <a:r>
              <a:rPr lang="en-US" altLang="zh-CN" sz="1600" b="0" i="0" dirty="0">
                <a:effectLst/>
                <a:latin typeface="-apple-system"/>
              </a:rPr>
              <a:t>−g</a:t>
            </a:r>
            <a:r>
              <a:rPr lang="en-US" altLang="zh-CN" sz="1200" b="0" i="0" dirty="0">
                <a:effectLst/>
                <a:latin typeface="-apple-system"/>
              </a:rPr>
              <a:t>m</a:t>
            </a:r>
            <a:r>
              <a:rPr lang="en-US" altLang="zh-CN" sz="1600" b="0" i="0" dirty="0">
                <a:effectLst/>
                <a:latin typeface="-apple-system"/>
              </a:rPr>
              <a:t>R</a:t>
            </a:r>
            <a:r>
              <a:rPr lang="en-US" altLang="zh-CN" sz="1200" b="0" i="0" dirty="0">
                <a:effectLst/>
                <a:latin typeface="-apple-system"/>
              </a:rPr>
              <a:t>D</a:t>
            </a:r>
            <a:r>
              <a:rPr lang="zh-CN" altLang="en-US" sz="1600" b="0" i="0" dirty="0">
                <a:effectLst/>
                <a:latin typeface="-apple-system"/>
              </a:rPr>
              <a:t>和</a:t>
            </a:r>
            <a:r>
              <a:rPr lang="en-US" altLang="zh-CN" sz="1600" b="0" i="0" dirty="0">
                <a:effectLst/>
                <a:latin typeface="-apple-system"/>
              </a:rPr>
              <a:t>+g</a:t>
            </a:r>
            <a:r>
              <a:rPr lang="en-US" altLang="zh-CN" sz="1200" b="0" i="0" dirty="0">
                <a:effectLst/>
                <a:latin typeface="-apple-system"/>
              </a:rPr>
              <a:t>m</a:t>
            </a:r>
            <a:r>
              <a:rPr lang="en-US" altLang="zh-CN" sz="1600" b="0" i="0" dirty="0">
                <a:effectLst/>
                <a:latin typeface="-apple-system"/>
              </a:rPr>
              <a:t>R</a:t>
            </a:r>
            <a:r>
              <a:rPr lang="en-US" altLang="zh-CN" sz="1200" b="0" i="0" dirty="0">
                <a:effectLst/>
                <a:latin typeface="-apple-system"/>
              </a:rPr>
              <a:t>D</a:t>
            </a:r>
            <a:r>
              <a:rPr lang="zh-CN" altLang="en-US" sz="1600" b="0" i="0" dirty="0">
                <a:effectLst/>
                <a:latin typeface="-apple-system"/>
              </a:rPr>
              <a:t>之间变化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86391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>
            <a:extLst>
              <a:ext uri="{FF2B5EF4-FFF2-40B4-BE49-F238E27FC236}">
                <a16:creationId xmlns:a16="http://schemas.microsoft.com/office/drawing/2014/main" id="{A2A42667-5ED6-4366-99C9-7D6F903CF06B}"/>
              </a:ext>
            </a:extLst>
          </p:cNvPr>
          <p:cNvSpPr/>
          <p:nvPr/>
        </p:nvSpPr>
        <p:spPr>
          <a:xfrm flipH="1">
            <a:off x="5917705" y="5338688"/>
            <a:ext cx="6308424" cy="1528153"/>
          </a:xfrm>
          <a:prstGeom prst="rtTriangl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01ACDF-A163-452D-AC24-7FF0651848D1}"/>
              </a:ext>
            </a:extLst>
          </p:cNvPr>
          <p:cNvSpPr txBox="1"/>
          <p:nvPr/>
        </p:nvSpPr>
        <p:spPr>
          <a:xfrm>
            <a:off x="615528" y="477817"/>
            <a:ext cx="651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研究方案与技术途径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混频器</a:t>
            </a: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490F68A2-DD80-4D71-AED6-1CAE235E3199}"/>
              </a:ext>
            </a:extLst>
          </p:cNvPr>
          <p:cNvSpPr/>
          <p:nvPr/>
        </p:nvSpPr>
        <p:spPr>
          <a:xfrm flipH="1">
            <a:off x="9998375" y="2712058"/>
            <a:ext cx="2193624" cy="4145942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F975629C-D449-4BA8-8CB1-526EBFD0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4E06B00E-03B5-4865-9AC4-D44B8B81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2024/11/29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977B97-DFC0-4801-8CB8-1E2E7193B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45" y="1957144"/>
            <a:ext cx="4734533" cy="233595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6EAE44A-9CC5-4F56-865B-75BC80015635}"/>
              </a:ext>
            </a:extLst>
          </p:cNvPr>
          <p:cNvSpPr txBox="1"/>
          <p:nvPr/>
        </p:nvSpPr>
        <p:spPr>
          <a:xfrm>
            <a:off x="617441" y="4517660"/>
            <a:ext cx="2099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effectLst/>
                <a:latin typeface="-apple-system"/>
              </a:rPr>
              <a:t>单平衡无源混频器</a:t>
            </a:r>
            <a:endParaRPr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A55C41D-2A64-4C5D-B0F9-E443B015A898}"/>
              </a:ext>
            </a:extLst>
          </p:cNvPr>
          <p:cNvSpPr txBox="1"/>
          <p:nvPr/>
        </p:nvSpPr>
        <p:spPr>
          <a:xfrm>
            <a:off x="617440" y="4933084"/>
            <a:ext cx="46168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effectLst/>
                <a:latin typeface="-apple-system"/>
              </a:rPr>
              <a:t>由于没有做好相应的隔离，在开关切换时会造成严重的本振泄露</a:t>
            </a:r>
            <a:endParaRPr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EBE7A6-709D-4928-947C-5D06B0034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705" y="983271"/>
            <a:ext cx="4298176" cy="330982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284D014-0C18-447C-B1CB-28D6807D2D10}"/>
              </a:ext>
            </a:extLst>
          </p:cNvPr>
          <p:cNvSpPr txBox="1"/>
          <p:nvPr/>
        </p:nvSpPr>
        <p:spPr>
          <a:xfrm>
            <a:off x="5926288" y="4517660"/>
            <a:ext cx="2099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effectLst/>
                <a:latin typeface="-apple-system"/>
              </a:rPr>
              <a:t>双平衡无源混频器</a:t>
            </a:r>
            <a:endParaRPr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8B2941-339B-4D4A-B3E1-D847D2296B67}"/>
              </a:ext>
            </a:extLst>
          </p:cNvPr>
          <p:cNvSpPr txBox="1"/>
          <p:nvPr/>
        </p:nvSpPr>
        <p:spPr>
          <a:xfrm>
            <a:off x="5926288" y="4907181"/>
            <a:ext cx="46168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-apple-system"/>
              </a:rPr>
              <a:t>在开关切换来说，两边的方向相反的本振信号同时到输出端，相互抵消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54468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7892ACE-34DF-41D6-AC24-408A9CF2AB6D}"/>
              </a:ext>
            </a:extLst>
          </p:cNvPr>
          <p:cNvSpPr/>
          <p:nvPr/>
        </p:nvSpPr>
        <p:spPr>
          <a:xfrm flipH="1">
            <a:off x="5883576" y="5329846"/>
            <a:ext cx="6308424" cy="1528153"/>
          </a:xfrm>
          <a:prstGeom prst="rtTriangl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50E4547C-68D1-44A9-A774-D301B4056E7F}"/>
              </a:ext>
            </a:extLst>
          </p:cNvPr>
          <p:cNvSpPr/>
          <p:nvPr/>
        </p:nvSpPr>
        <p:spPr>
          <a:xfrm flipH="1">
            <a:off x="9998375" y="2712058"/>
            <a:ext cx="2193624" cy="4145942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4F6D40C3-B8E8-4980-A88C-17B530FEB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E0156E-5DB3-4E45-9B47-25C90A655659}"/>
              </a:ext>
            </a:extLst>
          </p:cNvPr>
          <p:cNvSpPr txBox="1"/>
          <p:nvPr/>
        </p:nvSpPr>
        <p:spPr>
          <a:xfrm>
            <a:off x="615529" y="477817"/>
            <a:ext cx="59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研究方案与技术途径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混频器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870F3F43-B6EE-4AC3-87D6-4D2DF999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2024/11/29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7A606E-A0D6-4576-964D-E9BBC46D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58" y="973038"/>
            <a:ext cx="3553766" cy="26748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C7510E-C005-43EC-A7FC-AE2CB47C6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880" y="3869416"/>
            <a:ext cx="4632515" cy="23852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77B8E64-4567-49B3-8893-A35C95304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823" y="939482"/>
            <a:ext cx="4632515" cy="26172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2146DBD-2970-46FD-ADAD-B3A8DA5A1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658" y="3647916"/>
            <a:ext cx="1572010" cy="7051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64F281A-156F-4D55-A32B-49DD5B04F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658" y="4353056"/>
            <a:ext cx="2478276" cy="48086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687C66A-9FD4-4D30-8560-880E10FD56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659" y="4827902"/>
            <a:ext cx="2994742" cy="43532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B5E02C8-CF6A-4555-8DEE-D2D79EA083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115" y="5812842"/>
            <a:ext cx="3258576" cy="49639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7A34189-E4EC-40D1-8998-94A912B1F5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658" y="5263228"/>
            <a:ext cx="2013976" cy="2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00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AF51C3D5-C37F-40CC-904E-22F7D763360B}"/>
              </a:ext>
            </a:extLst>
          </p:cNvPr>
          <p:cNvGrpSpPr/>
          <p:nvPr/>
        </p:nvGrpSpPr>
        <p:grpSpPr>
          <a:xfrm>
            <a:off x="587375" y="1829524"/>
            <a:ext cx="6273460" cy="2470482"/>
            <a:chOff x="1377020" y="924560"/>
            <a:chExt cx="6273460" cy="247048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F37D987-856E-4085-81BD-0DCECFDB3E1A}"/>
                </a:ext>
              </a:extLst>
            </p:cNvPr>
            <p:cNvSpPr txBox="1"/>
            <p:nvPr/>
          </p:nvSpPr>
          <p:spPr>
            <a:xfrm>
              <a:off x="1395454" y="924560"/>
              <a:ext cx="582211" cy="1060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</a:t>
              </a:r>
              <a:endParaRPr lang="zh-CN" altLang="en-US" sz="5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2E1C0E6-09FF-465D-A293-7D361CB69888}"/>
                </a:ext>
              </a:extLst>
            </p:cNvPr>
            <p:cNvSpPr txBox="1"/>
            <p:nvPr/>
          </p:nvSpPr>
          <p:spPr>
            <a:xfrm>
              <a:off x="2214262" y="1370796"/>
              <a:ext cx="1531188" cy="522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 Five</a:t>
              </a:r>
              <a:endParaRPr lang="zh-CN" altLang="en-US" sz="2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FB027DE-5B88-425C-82E1-12F8C4C155DC}"/>
                </a:ext>
              </a:extLst>
            </p:cNvPr>
            <p:cNvSpPr txBox="1"/>
            <p:nvPr/>
          </p:nvSpPr>
          <p:spPr>
            <a:xfrm>
              <a:off x="2954378" y="1830657"/>
              <a:ext cx="2287806" cy="813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zh-CN" altLang="en-US" sz="4000" b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后续计划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2FCB835-0620-42F4-88E2-CCD5BEBFA0AB}"/>
                </a:ext>
              </a:extLst>
            </p:cNvPr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B8AEEA1-FFD9-4614-BC42-3273552A2F97}"/>
                </a:ext>
              </a:extLst>
            </p:cNvPr>
            <p:cNvSpPr/>
            <p:nvPr/>
          </p:nvSpPr>
          <p:spPr>
            <a:xfrm>
              <a:off x="1377020" y="2980057"/>
              <a:ext cx="6096000" cy="41498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EC1985C7-2630-4600-A507-4646CF8C1AA4}"/>
              </a:ext>
            </a:extLst>
          </p:cNvPr>
          <p:cNvSpPr/>
          <p:nvPr/>
        </p:nvSpPr>
        <p:spPr>
          <a:xfrm>
            <a:off x="8852463" y="1829524"/>
            <a:ext cx="276229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0" b="1" spc="100" dirty="0">
                <a:solidFill>
                  <a:srgbClr val="FFF2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伍</a:t>
            </a:r>
            <a:endParaRPr lang="zh-CN" altLang="en-US" sz="20000" b="1" dirty="0">
              <a:solidFill>
                <a:srgbClr val="FFF2CC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54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7892ACE-34DF-41D6-AC24-408A9CF2AB6D}"/>
              </a:ext>
            </a:extLst>
          </p:cNvPr>
          <p:cNvSpPr/>
          <p:nvPr/>
        </p:nvSpPr>
        <p:spPr>
          <a:xfrm flipH="1">
            <a:off x="5883576" y="5329846"/>
            <a:ext cx="6308424" cy="1528153"/>
          </a:xfrm>
          <a:prstGeom prst="rtTriangl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50E4547C-68D1-44A9-A774-D301B4056E7F}"/>
              </a:ext>
            </a:extLst>
          </p:cNvPr>
          <p:cNvSpPr/>
          <p:nvPr/>
        </p:nvSpPr>
        <p:spPr>
          <a:xfrm flipH="1">
            <a:off x="9998375" y="2712058"/>
            <a:ext cx="2193624" cy="4145942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4576A32B-3F48-4099-B094-6AE404BDCC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2024/11/29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4F6D40C3-B8E8-4980-A88C-17B530FEB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E0156E-5DB3-4E45-9B47-25C90A655659}"/>
              </a:ext>
            </a:extLst>
          </p:cNvPr>
          <p:cNvSpPr txBox="1"/>
          <p:nvPr/>
        </p:nvSpPr>
        <p:spPr>
          <a:xfrm>
            <a:off x="615529" y="477817"/>
            <a:ext cx="5230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微软雅黑" charset="0"/>
              </a:rPr>
              <a:t>后续计划</a:t>
            </a:r>
          </a:p>
        </p:txBody>
      </p: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1CB53C54-20AD-49F6-A38D-689D401E5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412162"/>
              </p:ext>
            </p:extLst>
          </p:nvPr>
        </p:nvGraphicFramePr>
        <p:xfrm>
          <a:off x="1519613" y="1647285"/>
          <a:ext cx="8727926" cy="400126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363963">
                  <a:extLst>
                    <a:ext uri="{9D8B030D-6E8A-4147-A177-3AD203B41FA5}">
                      <a16:colId xmlns:a16="http://schemas.microsoft.com/office/drawing/2014/main" val="498726193"/>
                    </a:ext>
                  </a:extLst>
                </a:gridCol>
                <a:gridCol w="4363963">
                  <a:extLst>
                    <a:ext uri="{9D8B030D-6E8A-4147-A177-3AD203B41FA5}">
                      <a16:colId xmlns:a16="http://schemas.microsoft.com/office/drawing/2014/main" val="1216889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时间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研究计划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542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2025.01-2025.02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通过链路预算来确定要实现的指标，射频前端芯片各个模块的原理图前仿真；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840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2025.03-2025.05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射频前端芯片各个模块的版图实现以及后仿真；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408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2025.06-2025.08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天线互联方案的确定以及输出信号的过孔设计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47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2025.09-2026.02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总结数据资料，撰写论文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73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</a:rPr>
                        <a:t>2026.03-2026.07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完善论文，准备送审，准备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</a:t>
                      </a:r>
                      <a:r>
                        <a:rPr lang="zh-C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答辩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36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430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顶角 13">
            <a:extLst>
              <a:ext uri="{FF2B5EF4-FFF2-40B4-BE49-F238E27FC236}">
                <a16:creationId xmlns:a16="http://schemas.microsoft.com/office/drawing/2014/main" id="{5EBF9974-A7D2-415A-A40C-2949684DA754}"/>
              </a:ext>
            </a:extLst>
          </p:cNvPr>
          <p:cNvSpPr/>
          <p:nvPr/>
        </p:nvSpPr>
        <p:spPr>
          <a:xfrm>
            <a:off x="295274" y="297180"/>
            <a:ext cx="11614785" cy="3691890"/>
          </a:xfrm>
          <a:prstGeom prst="round2SameRect">
            <a:avLst>
              <a:gd name="adj1" fmla="val 3973"/>
              <a:gd name="adj2" fmla="val 0"/>
            </a:avLst>
          </a:prstGeom>
          <a:blipFill dpi="0" rotWithShape="1">
            <a:blip r:embed="rId3"/>
            <a:srcRect/>
            <a:tile tx="0" ty="-29210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矩形: 圆顶角 17">
            <a:extLst>
              <a:ext uri="{FF2B5EF4-FFF2-40B4-BE49-F238E27FC236}">
                <a16:creationId xmlns:a16="http://schemas.microsoft.com/office/drawing/2014/main" id="{8190E749-51E0-40FE-AF38-54B5B453BF05}"/>
              </a:ext>
            </a:extLst>
          </p:cNvPr>
          <p:cNvSpPr/>
          <p:nvPr/>
        </p:nvSpPr>
        <p:spPr>
          <a:xfrm flipV="1">
            <a:off x="295274" y="3691466"/>
            <a:ext cx="11614785" cy="2852267"/>
          </a:xfrm>
          <a:prstGeom prst="round2SameRect">
            <a:avLst>
              <a:gd name="adj1" fmla="val 7778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72D3974-FE6C-4794-924B-3A3DA8424506}"/>
              </a:ext>
            </a:extLst>
          </p:cNvPr>
          <p:cNvSpPr txBox="1"/>
          <p:nvPr/>
        </p:nvSpPr>
        <p:spPr>
          <a:xfrm>
            <a:off x="1079242" y="3989070"/>
            <a:ext cx="10033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gradFill>
                  <a:gsLst>
                    <a:gs pos="8000">
                      <a:schemeClr val="accent4">
                        <a:lumMod val="40000"/>
                        <a:lumOff val="60000"/>
                      </a:schemeClr>
                    </a:gs>
                    <a:gs pos="93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感谢各位专家老师的聆听和宝贵意见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0E4400-8124-47F9-8922-C4FB7767BF84}"/>
              </a:ext>
            </a:extLst>
          </p:cNvPr>
          <p:cNvSpPr/>
          <p:nvPr/>
        </p:nvSpPr>
        <p:spPr>
          <a:xfrm>
            <a:off x="2469944" y="4820067"/>
            <a:ext cx="72521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gradFill>
                  <a:gsLst>
                    <a:gs pos="8000">
                      <a:schemeClr val="accent4">
                        <a:lumMod val="40000"/>
                        <a:lumOff val="60000"/>
                      </a:schemeClr>
                    </a:gs>
                    <a:gs pos="93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Thanks For Everyone’s</a:t>
            </a:r>
            <a:r>
              <a:rPr lang="zh-CN" altLang="en-US" sz="2800" dirty="0">
                <a:gradFill>
                  <a:gsLst>
                    <a:gs pos="8000">
                      <a:schemeClr val="accent4">
                        <a:lumMod val="40000"/>
                        <a:lumOff val="60000"/>
                      </a:schemeClr>
                    </a:gs>
                    <a:gs pos="93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2800" dirty="0">
                <a:gradFill>
                  <a:gsLst>
                    <a:gs pos="8000">
                      <a:schemeClr val="accent4">
                        <a:lumMod val="40000"/>
                        <a:lumOff val="60000"/>
                      </a:schemeClr>
                    </a:gs>
                    <a:gs pos="93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Attention</a:t>
            </a:r>
            <a:r>
              <a:rPr lang="zh-CN" altLang="en-US" sz="2800" dirty="0">
                <a:gradFill>
                  <a:gsLst>
                    <a:gs pos="8000">
                      <a:schemeClr val="accent4">
                        <a:lumMod val="40000"/>
                        <a:lumOff val="60000"/>
                      </a:schemeClr>
                    </a:gs>
                    <a:gs pos="93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2800" dirty="0">
                <a:gradFill>
                  <a:gsLst>
                    <a:gs pos="8000">
                      <a:schemeClr val="accent4">
                        <a:lumMod val="40000"/>
                        <a:lumOff val="60000"/>
                      </a:schemeClr>
                    </a:gs>
                    <a:gs pos="93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And Advice</a:t>
            </a:r>
            <a:endParaRPr lang="zh-CN" altLang="en-US" sz="2800" dirty="0">
              <a:gradFill>
                <a:gsLst>
                  <a:gs pos="8000">
                    <a:schemeClr val="accent4">
                      <a:lumMod val="40000"/>
                      <a:lumOff val="60000"/>
                    </a:schemeClr>
                  </a:gs>
                  <a:gs pos="93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EDA5DBB-3115-442E-BCFD-2AEE643F832A}"/>
              </a:ext>
            </a:extLst>
          </p:cNvPr>
          <p:cNvSpPr/>
          <p:nvPr/>
        </p:nvSpPr>
        <p:spPr>
          <a:xfrm>
            <a:off x="4004626" y="5833123"/>
            <a:ext cx="4196080" cy="417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厚德 求真 励学 笃行</a:t>
            </a:r>
            <a:endParaRPr lang="en-US" altLang="zh-CN" spc="100" dirty="0">
              <a:solidFill>
                <a:schemeClr val="accent3">
                  <a:lumMod val="20000"/>
                  <a:lumOff val="8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EBBBEC-8ADC-48E0-8A96-70237FFEA5E1}"/>
              </a:ext>
            </a:extLst>
          </p:cNvPr>
          <p:cNvSpPr txBox="1"/>
          <p:nvPr/>
        </p:nvSpPr>
        <p:spPr>
          <a:xfrm>
            <a:off x="526847" y="337127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b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XDU</a:t>
            </a:r>
            <a:endParaRPr lang="zh-CN" altLang="en-US" sz="3200" b="1" spc="1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535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AF51C3D5-C37F-40CC-904E-22F7D763360B}"/>
              </a:ext>
            </a:extLst>
          </p:cNvPr>
          <p:cNvGrpSpPr/>
          <p:nvPr/>
        </p:nvGrpSpPr>
        <p:grpSpPr>
          <a:xfrm>
            <a:off x="587375" y="1829524"/>
            <a:ext cx="6273460" cy="2470482"/>
            <a:chOff x="1377020" y="924560"/>
            <a:chExt cx="6273460" cy="247048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F37D987-856E-4085-81BD-0DCECFDB3E1A}"/>
                </a:ext>
              </a:extLst>
            </p:cNvPr>
            <p:cNvSpPr txBox="1"/>
            <p:nvPr/>
          </p:nvSpPr>
          <p:spPr>
            <a:xfrm>
              <a:off x="1395454" y="924560"/>
              <a:ext cx="582211" cy="1060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  <a:endParaRPr lang="zh-CN" altLang="en-US" sz="5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2E1C0E6-09FF-465D-A293-7D361CB69888}"/>
                </a:ext>
              </a:extLst>
            </p:cNvPr>
            <p:cNvSpPr txBox="1"/>
            <p:nvPr/>
          </p:nvSpPr>
          <p:spPr>
            <a:xfrm>
              <a:off x="2004338" y="1377240"/>
              <a:ext cx="1518364" cy="522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 One</a:t>
              </a:r>
              <a:endParaRPr lang="zh-CN" altLang="en-US" sz="2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FB027DE-5B88-425C-82E1-12F8C4C155DC}"/>
                </a:ext>
              </a:extLst>
            </p:cNvPr>
            <p:cNvSpPr txBox="1"/>
            <p:nvPr/>
          </p:nvSpPr>
          <p:spPr>
            <a:xfrm>
              <a:off x="2954378" y="1830657"/>
              <a:ext cx="2287806" cy="813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hangingPunct="0">
                <a:lnSpc>
                  <a:spcPct val="130000"/>
                </a:lnSpc>
              </a:pPr>
              <a:r>
                <a:rPr lang="zh-CN" altLang="en-US" sz="4000" b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选题意义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2FCB835-0620-42F4-88E2-CCD5BEBFA0AB}"/>
                </a:ext>
              </a:extLst>
            </p:cNvPr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B8AEEA1-FFD9-4614-BC42-3273552A2F97}"/>
                </a:ext>
              </a:extLst>
            </p:cNvPr>
            <p:cNvSpPr/>
            <p:nvPr/>
          </p:nvSpPr>
          <p:spPr>
            <a:xfrm>
              <a:off x="1377020" y="2980057"/>
              <a:ext cx="6096000" cy="41498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EC1985C7-2630-4600-A507-4646CF8C1AA4}"/>
              </a:ext>
            </a:extLst>
          </p:cNvPr>
          <p:cNvSpPr/>
          <p:nvPr/>
        </p:nvSpPr>
        <p:spPr>
          <a:xfrm>
            <a:off x="8852463" y="1829524"/>
            <a:ext cx="276229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0" b="1" spc="100" dirty="0">
                <a:solidFill>
                  <a:srgbClr val="FFF2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壹</a:t>
            </a:r>
            <a:endParaRPr lang="zh-CN" altLang="en-US" sz="20000" b="1" dirty="0">
              <a:solidFill>
                <a:srgbClr val="FFF2CC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98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>
            <a:extLst>
              <a:ext uri="{FF2B5EF4-FFF2-40B4-BE49-F238E27FC236}">
                <a16:creationId xmlns:a16="http://schemas.microsoft.com/office/drawing/2014/main" id="{EEA64AF5-058E-4162-B87D-F8E2B81813FC}"/>
              </a:ext>
            </a:extLst>
          </p:cNvPr>
          <p:cNvSpPr/>
          <p:nvPr/>
        </p:nvSpPr>
        <p:spPr>
          <a:xfrm flipH="1">
            <a:off x="5883576" y="5329846"/>
            <a:ext cx="6308424" cy="1528153"/>
          </a:xfrm>
          <a:prstGeom prst="rtTriangl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6B62069-F02E-4208-A1BF-6F49A78F92C5}"/>
              </a:ext>
            </a:extLst>
          </p:cNvPr>
          <p:cNvSpPr/>
          <p:nvPr/>
        </p:nvSpPr>
        <p:spPr>
          <a:xfrm flipH="1">
            <a:off x="9998375" y="2712058"/>
            <a:ext cx="2193624" cy="4145942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8628A868-2781-4707-8970-CAA28B01F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25073F-D2B8-4846-80F9-8C90B3051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92" y="432181"/>
            <a:ext cx="10515600" cy="59194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选题意义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44D7C7-4C7E-437B-8B58-F42824621638}"/>
              </a:ext>
            </a:extLst>
          </p:cNvPr>
          <p:cNvSpPr txBox="1"/>
          <p:nvPr/>
        </p:nvSpPr>
        <p:spPr>
          <a:xfrm>
            <a:off x="5109383" y="924833"/>
            <a:ext cx="5663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5G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毫米波信号大信道容量，高速率，高质量传输的特点，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被广泛应用于汽车雷达、无线视频传输以及医学成像等领域。凭借其技术优势，毫米波通信已成为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5G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产业发展的重要支柱。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9D38BE-6D2D-4B65-B402-14A6C8D113EF}"/>
              </a:ext>
            </a:extLst>
          </p:cNvPr>
          <p:cNvSpPr txBox="1"/>
          <p:nvPr/>
        </p:nvSpPr>
        <p:spPr>
          <a:xfrm>
            <a:off x="5156570" y="2315083"/>
            <a:ext cx="55688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射频接收机芯片各个模块的小型化，天线与芯片之间的高集成度，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缩短信号路径有效减少传输损耗，提高信噪比和整体性能，同时增强可靠性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FAA53B-D129-4C88-8AD9-A473BE2C594F}"/>
              </a:ext>
            </a:extLst>
          </p:cNvPr>
          <p:cNvSpPr txBox="1">
            <a:spLocks/>
          </p:cNvSpPr>
          <p:nvPr/>
        </p:nvSpPr>
        <p:spPr>
          <a:xfrm>
            <a:off x="220391" y="4725482"/>
            <a:ext cx="5663184" cy="1668671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60000"/>
              </a:lnSpc>
              <a:spcAft>
                <a:spcPts val="0"/>
              </a:spcAft>
              <a:buClr>
                <a:srgbClr val="A04DA3"/>
              </a:buClr>
              <a:defRPr/>
            </a:pPr>
            <a:r>
              <a:rPr lang="zh-CN" altLang="en-US" sz="2000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面积小、集成度高、结构简单</a:t>
            </a:r>
            <a:endParaRPr lang="en-US" altLang="zh-CN" sz="2000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60000"/>
              </a:lnSpc>
              <a:buClr>
                <a:srgbClr val="A04DA3"/>
              </a:buClr>
              <a:defRPr/>
            </a:pPr>
            <a:r>
              <a:rPr lang="zh-CN" altLang="en-US" sz="2000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高增益、低噪声、高线性度</a:t>
            </a:r>
            <a:endParaRPr lang="en-US" altLang="zh-CN" sz="2000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lnSpc>
                <a:spcPct val="160000"/>
              </a:lnSpc>
              <a:spcAft>
                <a:spcPts val="0"/>
              </a:spcAft>
              <a:buClr>
                <a:srgbClr val="A04DA3"/>
              </a:buClr>
              <a:defRPr/>
            </a:pPr>
            <a:r>
              <a:rPr lang="zh-CN" altLang="en-US" sz="2000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可封装性、工艺多样、低制造成本</a:t>
            </a:r>
            <a:endParaRPr lang="en-US" altLang="zh-CN" sz="2000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102EB12-99C8-4DE1-9FA5-1E8B4986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64" y="3639629"/>
            <a:ext cx="4970382" cy="2776070"/>
          </a:xfrm>
          <a:prstGeom prst="rect">
            <a:avLst/>
          </a:prstGeom>
        </p:spPr>
      </p:pic>
      <p:sp>
        <p:nvSpPr>
          <p:cNvPr id="12" name="日期占位符 2">
            <a:extLst>
              <a:ext uri="{FF2B5EF4-FFF2-40B4-BE49-F238E27FC236}">
                <a16:creationId xmlns:a16="http://schemas.microsoft.com/office/drawing/2014/main" id="{7DBEB762-4401-43BA-8C2C-6FAEDBEE70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2024/12/18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6DE649-EFAD-17F9-81C2-7A7D0D88F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33" y="1007337"/>
            <a:ext cx="3903457" cy="370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52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AF51C3D5-C37F-40CC-904E-22F7D763360B}"/>
              </a:ext>
            </a:extLst>
          </p:cNvPr>
          <p:cNvGrpSpPr/>
          <p:nvPr/>
        </p:nvGrpSpPr>
        <p:grpSpPr>
          <a:xfrm>
            <a:off x="587375" y="1829524"/>
            <a:ext cx="6273460" cy="2470482"/>
            <a:chOff x="1377020" y="924560"/>
            <a:chExt cx="6273460" cy="247048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F37D987-856E-4085-81BD-0DCECFDB3E1A}"/>
                </a:ext>
              </a:extLst>
            </p:cNvPr>
            <p:cNvSpPr txBox="1"/>
            <p:nvPr/>
          </p:nvSpPr>
          <p:spPr>
            <a:xfrm>
              <a:off x="1395454" y="924560"/>
              <a:ext cx="582211" cy="1060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endParaRPr lang="zh-CN" altLang="en-US" sz="5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2E1C0E6-09FF-465D-A293-7D361CB69888}"/>
                </a:ext>
              </a:extLst>
            </p:cNvPr>
            <p:cNvSpPr txBox="1"/>
            <p:nvPr/>
          </p:nvSpPr>
          <p:spPr>
            <a:xfrm>
              <a:off x="2015752" y="1377240"/>
              <a:ext cx="1495538" cy="522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 Two</a:t>
              </a:r>
              <a:endParaRPr lang="zh-CN" altLang="en-US" sz="2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2FCB835-0620-42F4-88E2-CCD5BEBFA0AB}"/>
                </a:ext>
              </a:extLst>
            </p:cNvPr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B8AEEA1-FFD9-4614-BC42-3273552A2F97}"/>
                </a:ext>
              </a:extLst>
            </p:cNvPr>
            <p:cNvSpPr/>
            <p:nvPr/>
          </p:nvSpPr>
          <p:spPr>
            <a:xfrm>
              <a:off x="1377020" y="2980057"/>
              <a:ext cx="6096000" cy="41498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EC1985C7-2630-4600-A507-4646CF8C1AA4}"/>
              </a:ext>
            </a:extLst>
          </p:cNvPr>
          <p:cNvSpPr/>
          <p:nvPr/>
        </p:nvSpPr>
        <p:spPr>
          <a:xfrm>
            <a:off x="8852463" y="1829524"/>
            <a:ext cx="276229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0" b="1" spc="100" dirty="0">
                <a:solidFill>
                  <a:srgbClr val="FFF2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贰</a:t>
            </a:r>
            <a:endParaRPr lang="zh-CN" altLang="en-US" sz="20000" b="1" dirty="0">
              <a:solidFill>
                <a:srgbClr val="FFF2CC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D9A694-F959-480A-83DC-2329C2B3E077}"/>
              </a:ext>
            </a:extLst>
          </p:cNvPr>
          <p:cNvSpPr txBox="1"/>
          <p:nvPr/>
        </p:nvSpPr>
        <p:spPr>
          <a:xfrm>
            <a:off x="2155114" y="2735621"/>
            <a:ext cx="2307042" cy="813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hangingPunct="0">
              <a:lnSpc>
                <a:spcPct val="130000"/>
              </a:lnSpc>
            </a:pPr>
            <a:r>
              <a:rPr lang="zh-CN" altLang="en-US" sz="4000" b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研究课题</a:t>
            </a:r>
          </a:p>
        </p:txBody>
      </p:sp>
    </p:spTree>
    <p:extLst>
      <p:ext uri="{BB962C8B-B14F-4D97-AF65-F5344CB8AC3E}">
        <p14:creationId xmlns:p14="http://schemas.microsoft.com/office/powerpoint/2010/main" val="4082038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70099889-8DBA-46C8-BCA2-42D26FF6F659}"/>
              </a:ext>
            </a:extLst>
          </p:cNvPr>
          <p:cNvSpPr/>
          <p:nvPr/>
        </p:nvSpPr>
        <p:spPr>
          <a:xfrm flipH="1">
            <a:off x="5883576" y="5329846"/>
            <a:ext cx="6308424" cy="1528153"/>
          </a:xfrm>
          <a:prstGeom prst="rtTriangl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7D5B6B4-9812-41B5-B71E-3120187F2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726" y="483471"/>
            <a:ext cx="10515600" cy="51696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研究课题与任务</a:t>
            </a:r>
          </a:p>
        </p:txBody>
      </p:sp>
      <p:sp>
        <p:nvSpPr>
          <p:cNvPr id="3" name="任意形状 6">
            <a:extLst>
              <a:ext uri="{FF2B5EF4-FFF2-40B4-BE49-F238E27FC236}">
                <a16:creationId xmlns:a16="http://schemas.microsoft.com/office/drawing/2014/main" id="{48621F05-B4F1-4B38-BA70-64987D0E6031}"/>
              </a:ext>
            </a:extLst>
          </p:cNvPr>
          <p:cNvSpPr/>
          <p:nvPr/>
        </p:nvSpPr>
        <p:spPr>
          <a:xfrm>
            <a:off x="4218063" y="1762365"/>
            <a:ext cx="2031250" cy="1843393"/>
          </a:xfrm>
          <a:custGeom>
            <a:avLst/>
            <a:gdLst>
              <a:gd name="connsiteX0" fmla="*/ 1663283 w 2031250"/>
              <a:gd name="connsiteY0" fmla="*/ 0 h 1843393"/>
              <a:gd name="connsiteX1" fmla="*/ 2031250 w 2031250"/>
              <a:gd name="connsiteY1" fmla="*/ 429769 h 1843393"/>
              <a:gd name="connsiteX2" fmla="*/ 1663283 w 2031250"/>
              <a:gd name="connsiteY2" fmla="*/ 859537 h 1843393"/>
              <a:gd name="connsiteX3" fmla="*/ 1663283 w 2031250"/>
              <a:gd name="connsiteY3" fmla="*/ 648872 h 1843393"/>
              <a:gd name="connsiteX4" fmla="*/ 1548198 w 2031250"/>
              <a:gd name="connsiteY4" fmla="*/ 666482 h 1843393"/>
              <a:gd name="connsiteX5" fmla="*/ 406178 w 2031250"/>
              <a:gd name="connsiteY5" fmla="*/ 1843393 h 1843393"/>
              <a:gd name="connsiteX6" fmla="*/ 0 w 2031250"/>
              <a:gd name="connsiteY6" fmla="*/ 1782160 h 1843393"/>
              <a:gd name="connsiteX7" fmla="*/ 1629771 w 2031250"/>
              <a:gd name="connsiteY7" fmla="*/ 238783 h 1843393"/>
              <a:gd name="connsiteX8" fmla="*/ 1663283 w 2031250"/>
              <a:gd name="connsiteY8" fmla="*/ 236627 h 184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1250" h="1843393">
                <a:moveTo>
                  <a:pt x="1663283" y="0"/>
                </a:moveTo>
                <a:lnTo>
                  <a:pt x="2031250" y="429769"/>
                </a:lnTo>
                <a:lnTo>
                  <a:pt x="1663283" y="859537"/>
                </a:lnTo>
                <a:lnTo>
                  <a:pt x="1663283" y="648872"/>
                </a:lnTo>
                <a:lnTo>
                  <a:pt x="1548198" y="666482"/>
                </a:lnTo>
                <a:cubicBezTo>
                  <a:pt x="963138" y="782476"/>
                  <a:pt x="499403" y="1246283"/>
                  <a:pt x="406178" y="1843393"/>
                </a:cubicBezTo>
                <a:lnTo>
                  <a:pt x="0" y="1782160"/>
                </a:lnTo>
                <a:cubicBezTo>
                  <a:pt x="127829" y="956988"/>
                  <a:pt x="802386" y="328984"/>
                  <a:pt x="1629771" y="238783"/>
                </a:cubicBezTo>
                <a:lnTo>
                  <a:pt x="1663283" y="236627"/>
                </a:lnTo>
                <a:close/>
              </a:path>
            </a:pathLst>
          </a:custGeom>
          <a:solidFill>
            <a:srgbClr val="003E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4" name="任意形状 7">
            <a:extLst>
              <a:ext uri="{FF2B5EF4-FFF2-40B4-BE49-F238E27FC236}">
                <a16:creationId xmlns:a16="http://schemas.microsoft.com/office/drawing/2014/main" id="{830353E4-55CC-4803-873D-7A97D3FFB8F5}"/>
              </a:ext>
            </a:extLst>
          </p:cNvPr>
          <p:cNvSpPr/>
          <p:nvPr/>
        </p:nvSpPr>
        <p:spPr>
          <a:xfrm rot="5400000">
            <a:off x="6290705" y="2097646"/>
            <a:ext cx="2031250" cy="1843393"/>
          </a:xfrm>
          <a:custGeom>
            <a:avLst/>
            <a:gdLst>
              <a:gd name="connsiteX0" fmla="*/ 1663283 w 2031250"/>
              <a:gd name="connsiteY0" fmla="*/ 0 h 1843393"/>
              <a:gd name="connsiteX1" fmla="*/ 2031250 w 2031250"/>
              <a:gd name="connsiteY1" fmla="*/ 429769 h 1843393"/>
              <a:gd name="connsiteX2" fmla="*/ 1663283 w 2031250"/>
              <a:gd name="connsiteY2" fmla="*/ 859537 h 1843393"/>
              <a:gd name="connsiteX3" fmla="*/ 1663283 w 2031250"/>
              <a:gd name="connsiteY3" fmla="*/ 648872 h 1843393"/>
              <a:gd name="connsiteX4" fmla="*/ 1548198 w 2031250"/>
              <a:gd name="connsiteY4" fmla="*/ 666482 h 1843393"/>
              <a:gd name="connsiteX5" fmla="*/ 406178 w 2031250"/>
              <a:gd name="connsiteY5" fmla="*/ 1843393 h 1843393"/>
              <a:gd name="connsiteX6" fmla="*/ 0 w 2031250"/>
              <a:gd name="connsiteY6" fmla="*/ 1782160 h 1843393"/>
              <a:gd name="connsiteX7" fmla="*/ 1629771 w 2031250"/>
              <a:gd name="connsiteY7" fmla="*/ 238783 h 1843393"/>
              <a:gd name="connsiteX8" fmla="*/ 1663283 w 2031250"/>
              <a:gd name="connsiteY8" fmla="*/ 236627 h 184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1250" h="1843393">
                <a:moveTo>
                  <a:pt x="1663283" y="0"/>
                </a:moveTo>
                <a:lnTo>
                  <a:pt x="2031250" y="429769"/>
                </a:lnTo>
                <a:lnTo>
                  <a:pt x="1663283" y="859537"/>
                </a:lnTo>
                <a:lnTo>
                  <a:pt x="1663283" y="648872"/>
                </a:lnTo>
                <a:lnTo>
                  <a:pt x="1548198" y="666482"/>
                </a:lnTo>
                <a:cubicBezTo>
                  <a:pt x="963138" y="782476"/>
                  <a:pt x="499403" y="1246283"/>
                  <a:pt x="406178" y="1843393"/>
                </a:cubicBezTo>
                <a:lnTo>
                  <a:pt x="0" y="1782160"/>
                </a:lnTo>
                <a:cubicBezTo>
                  <a:pt x="127829" y="956988"/>
                  <a:pt x="802386" y="328984"/>
                  <a:pt x="1629771" y="238783"/>
                </a:cubicBezTo>
                <a:lnTo>
                  <a:pt x="1663283" y="236627"/>
                </a:lnTo>
                <a:close/>
              </a:path>
            </a:pathLst>
          </a:custGeom>
          <a:solidFill>
            <a:srgbClr val="003E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5" name="任意形状 8">
            <a:extLst>
              <a:ext uri="{FF2B5EF4-FFF2-40B4-BE49-F238E27FC236}">
                <a16:creationId xmlns:a16="http://schemas.microsoft.com/office/drawing/2014/main" id="{3B855885-FC5D-42E6-A52A-58409AA5EF4E}"/>
              </a:ext>
            </a:extLst>
          </p:cNvPr>
          <p:cNvSpPr/>
          <p:nvPr/>
        </p:nvSpPr>
        <p:spPr>
          <a:xfrm rot="10800000">
            <a:off x="5949329" y="4280014"/>
            <a:ext cx="2031250" cy="1843393"/>
          </a:xfrm>
          <a:custGeom>
            <a:avLst/>
            <a:gdLst>
              <a:gd name="connsiteX0" fmla="*/ 1663283 w 2031250"/>
              <a:gd name="connsiteY0" fmla="*/ 0 h 1843393"/>
              <a:gd name="connsiteX1" fmla="*/ 2031250 w 2031250"/>
              <a:gd name="connsiteY1" fmla="*/ 429769 h 1843393"/>
              <a:gd name="connsiteX2" fmla="*/ 1663283 w 2031250"/>
              <a:gd name="connsiteY2" fmla="*/ 859537 h 1843393"/>
              <a:gd name="connsiteX3" fmla="*/ 1663283 w 2031250"/>
              <a:gd name="connsiteY3" fmla="*/ 648872 h 1843393"/>
              <a:gd name="connsiteX4" fmla="*/ 1548198 w 2031250"/>
              <a:gd name="connsiteY4" fmla="*/ 666482 h 1843393"/>
              <a:gd name="connsiteX5" fmla="*/ 406178 w 2031250"/>
              <a:gd name="connsiteY5" fmla="*/ 1843393 h 1843393"/>
              <a:gd name="connsiteX6" fmla="*/ 0 w 2031250"/>
              <a:gd name="connsiteY6" fmla="*/ 1782160 h 1843393"/>
              <a:gd name="connsiteX7" fmla="*/ 1629771 w 2031250"/>
              <a:gd name="connsiteY7" fmla="*/ 238783 h 1843393"/>
              <a:gd name="connsiteX8" fmla="*/ 1663283 w 2031250"/>
              <a:gd name="connsiteY8" fmla="*/ 236627 h 184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1250" h="1843393">
                <a:moveTo>
                  <a:pt x="1663283" y="0"/>
                </a:moveTo>
                <a:lnTo>
                  <a:pt x="2031250" y="429769"/>
                </a:lnTo>
                <a:lnTo>
                  <a:pt x="1663283" y="859537"/>
                </a:lnTo>
                <a:lnTo>
                  <a:pt x="1663283" y="648872"/>
                </a:lnTo>
                <a:lnTo>
                  <a:pt x="1548198" y="666482"/>
                </a:lnTo>
                <a:cubicBezTo>
                  <a:pt x="963138" y="782476"/>
                  <a:pt x="499403" y="1246283"/>
                  <a:pt x="406178" y="1843393"/>
                </a:cubicBezTo>
                <a:lnTo>
                  <a:pt x="0" y="1782160"/>
                </a:lnTo>
                <a:cubicBezTo>
                  <a:pt x="127829" y="956988"/>
                  <a:pt x="802386" y="328984"/>
                  <a:pt x="1629771" y="238783"/>
                </a:cubicBezTo>
                <a:lnTo>
                  <a:pt x="1663283" y="236627"/>
                </a:lnTo>
                <a:close/>
              </a:path>
            </a:pathLst>
          </a:custGeom>
          <a:solidFill>
            <a:srgbClr val="003E8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6" name="任意形状 9">
            <a:extLst>
              <a:ext uri="{FF2B5EF4-FFF2-40B4-BE49-F238E27FC236}">
                <a16:creationId xmlns:a16="http://schemas.microsoft.com/office/drawing/2014/main" id="{65A0352D-8879-4DCF-BAD1-D3F6D45738AF}"/>
              </a:ext>
            </a:extLst>
          </p:cNvPr>
          <p:cNvSpPr/>
          <p:nvPr/>
        </p:nvSpPr>
        <p:spPr>
          <a:xfrm rot="16200000">
            <a:off x="3944348" y="3975214"/>
            <a:ext cx="2031250" cy="1843393"/>
          </a:xfrm>
          <a:custGeom>
            <a:avLst/>
            <a:gdLst>
              <a:gd name="connsiteX0" fmla="*/ 1663283 w 2031250"/>
              <a:gd name="connsiteY0" fmla="*/ 0 h 1843393"/>
              <a:gd name="connsiteX1" fmla="*/ 2031250 w 2031250"/>
              <a:gd name="connsiteY1" fmla="*/ 429769 h 1843393"/>
              <a:gd name="connsiteX2" fmla="*/ 1663283 w 2031250"/>
              <a:gd name="connsiteY2" fmla="*/ 859537 h 1843393"/>
              <a:gd name="connsiteX3" fmla="*/ 1663283 w 2031250"/>
              <a:gd name="connsiteY3" fmla="*/ 648872 h 1843393"/>
              <a:gd name="connsiteX4" fmla="*/ 1548198 w 2031250"/>
              <a:gd name="connsiteY4" fmla="*/ 666482 h 1843393"/>
              <a:gd name="connsiteX5" fmla="*/ 406178 w 2031250"/>
              <a:gd name="connsiteY5" fmla="*/ 1843393 h 1843393"/>
              <a:gd name="connsiteX6" fmla="*/ 0 w 2031250"/>
              <a:gd name="connsiteY6" fmla="*/ 1782160 h 1843393"/>
              <a:gd name="connsiteX7" fmla="*/ 1629771 w 2031250"/>
              <a:gd name="connsiteY7" fmla="*/ 238783 h 1843393"/>
              <a:gd name="connsiteX8" fmla="*/ 1663283 w 2031250"/>
              <a:gd name="connsiteY8" fmla="*/ 236627 h 184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1250" h="1843393">
                <a:moveTo>
                  <a:pt x="1663283" y="0"/>
                </a:moveTo>
                <a:lnTo>
                  <a:pt x="2031250" y="429769"/>
                </a:lnTo>
                <a:lnTo>
                  <a:pt x="1663283" y="859537"/>
                </a:lnTo>
                <a:lnTo>
                  <a:pt x="1663283" y="648872"/>
                </a:lnTo>
                <a:lnTo>
                  <a:pt x="1548198" y="666482"/>
                </a:lnTo>
                <a:cubicBezTo>
                  <a:pt x="963138" y="782476"/>
                  <a:pt x="499403" y="1246283"/>
                  <a:pt x="406178" y="1843393"/>
                </a:cubicBezTo>
                <a:lnTo>
                  <a:pt x="0" y="1782160"/>
                </a:lnTo>
                <a:cubicBezTo>
                  <a:pt x="127829" y="956988"/>
                  <a:pt x="802386" y="328984"/>
                  <a:pt x="1629771" y="238783"/>
                </a:cubicBezTo>
                <a:lnTo>
                  <a:pt x="1663283" y="236627"/>
                </a:lnTo>
                <a:close/>
              </a:path>
            </a:pathLst>
          </a:cu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C9251B-9210-4A09-BA2F-06D84F1DB86A}"/>
              </a:ext>
            </a:extLst>
          </p:cNvPr>
          <p:cNvSpPr txBox="1"/>
          <p:nvPr/>
        </p:nvSpPr>
        <p:spPr>
          <a:xfrm>
            <a:off x="1935434" y="2048188"/>
            <a:ext cx="2282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工作频率：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12-18GHz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Ku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波段）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BC666A-DF20-4469-B4E0-D1386AF6C3CD}"/>
              </a:ext>
            </a:extLst>
          </p:cNvPr>
          <p:cNvSpPr txBox="1"/>
          <p:nvPr/>
        </p:nvSpPr>
        <p:spPr>
          <a:xfrm>
            <a:off x="8048237" y="4832832"/>
            <a:ext cx="285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工作模式：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低噪放优先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零中频混频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F3D826-20B9-4B4B-822B-F6083896D3F7}"/>
              </a:ext>
            </a:extLst>
          </p:cNvPr>
          <p:cNvSpPr txBox="1"/>
          <p:nvPr/>
        </p:nvSpPr>
        <p:spPr>
          <a:xfrm>
            <a:off x="1935434" y="4896873"/>
            <a:ext cx="2514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交付物：射频前端芯片模块版图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后仿真结果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E049C3-1569-4356-ADD2-40758BA7F3FD}"/>
              </a:ext>
            </a:extLst>
          </p:cNvPr>
          <p:cNvSpPr txBox="1"/>
          <p:nvPr/>
        </p:nvSpPr>
        <p:spPr>
          <a:xfrm>
            <a:off x="8048238" y="2048188"/>
            <a:ext cx="28557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设计模块：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低噪声放大器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混频器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可变增益放大器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天线与芯片互联部分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781A71A0-3074-416D-ACA1-6157408ECF75}"/>
              </a:ext>
            </a:extLst>
          </p:cNvPr>
          <p:cNvSpPr/>
          <p:nvPr/>
        </p:nvSpPr>
        <p:spPr>
          <a:xfrm flipH="1">
            <a:off x="9998375" y="2712058"/>
            <a:ext cx="2193624" cy="4145942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页脚占位符 3">
            <a:extLst>
              <a:ext uri="{FF2B5EF4-FFF2-40B4-BE49-F238E27FC236}">
                <a16:creationId xmlns:a16="http://schemas.microsoft.com/office/drawing/2014/main" id="{3BA927CE-DD8F-4E87-8908-83D2DAEF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8674" name="Picture 2" descr="5G芯片之王全面革新，射频前端模组化大势所趋-全球半导体观察">
            <a:extLst>
              <a:ext uri="{FF2B5EF4-FFF2-40B4-BE49-F238E27FC236}">
                <a16:creationId xmlns:a16="http://schemas.microsoft.com/office/drawing/2014/main" id="{7A1D4450-0B10-47F9-AE43-5FC3DCD3B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241" y="3162741"/>
            <a:ext cx="2359021" cy="148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日期占位符 2">
            <a:extLst>
              <a:ext uri="{FF2B5EF4-FFF2-40B4-BE49-F238E27FC236}">
                <a16:creationId xmlns:a16="http://schemas.microsoft.com/office/drawing/2014/main" id="{4FE527E5-4989-45F1-8F26-1932179805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2024/12/18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30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AF51C3D5-C37F-40CC-904E-22F7D763360B}"/>
              </a:ext>
            </a:extLst>
          </p:cNvPr>
          <p:cNvGrpSpPr/>
          <p:nvPr/>
        </p:nvGrpSpPr>
        <p:grpSpPr>
          <a:xfrm>
            <a:off x="577242" y="1825784"/>
            <a:ext cx="6273460" cy="2472406"/>
            <a:chOff x="1377020" y="924560"/>
            <a:chExt cx="6273460" cy="247240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F37D987-856E-4085-81BD-0DCECFDB3E1A}"/>
                </a:ext>
              </a:extLst>
            </p:cNvPr>
            <p:cNvSpPr txBox="1"/>
            <p:nvPr/>
          </p:nvSpPr>
          <p:spPr>
            <a:xfrm>
              <a:off x="1395454" y="924560"/>
              <a:ext cx="582211" cy="1060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  <a:endParaRPr lang="zh-CN" altLang="en-US" sz="5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2E1C0E6-09FF-465D-A293-7D361CB69888}"/>
                </a:ext>
              </a:extLst>
            </p:cNvPr>
            <p:cNvSpPr txBox="1"/>
            <p:nvPr/>
          </p:nvSpPr>
          <p:spPr>
            <a:xfrm>
              <a:off x="2069478" y="1370796"/>
              <a:ext cx="1820755" cy="52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 Three</a:t>
              </a:r>
              <a:endParaRPr lang="zh-CN" altLang="en-US" sz="2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2FCB835-0620-42F4-88E2-CCD5BEBFA0AB}"/>
                </a:ext>
              </a:extLst>
            </p:cNvPr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B8AEEA1-FFD9-4614-BC42-3273552A2F97}"/>
                </a:ext>
              </a:extLst>
            </p:cNvPr>
            <p:cNvSpPr/>
            <p:nvPr/>
          </p:nvSpPr>
          <p:spPr>
            <a:xfrm>
              <a:off x="1377020" y="2980057"/>
              <a:ext cx="6096000" cy="41690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EC1985C7-2630-4600-A507-4646CF8C1AA4}"/>
              </a:ext>
            </a:extLst>
          </p:cNvPr>
          <p:cNvSpPr/>
          <p:nvPr/>
        </p:nvSpPr>
        <p:spPr>
          <a:xfrm>
            <a:off x="8852463" y="1829524"/>
            <a:ext cx="276229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0" b="1" spc="100" dirty="0">
                <a:solidFill>
                  <a:srgbClr val="FFF2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叁</a:t>
            </a:r>
            <a:endParaRPr lang="zh-CN" altLang="en-US" sz="20000" b="1" dirty="0">
              <a:solidFill>
                <a:srgbClr val="FFF2CC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8A5932-2364-4DBB-8874-75C771EEC7FE}"/>
              </a:ext>
            </a:extLst>
          </p:cNvPr>
          <p:cNvSpPr txBox="1"/>
          <p:nvPr/>
        </p:nvSpPr>
        <p:spPr>
          <a:xfrm>
            <a:off x="2164732" y="2735621"/>
            <a:ext cx="2287806" cy="813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4000" b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2036173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>
            <a:extLst>
              <a:ext uri="{FF2B5EF4-FFF2-40B4-BE49-F238E27FC236}">
                <a16:creationId xmlns:a16="http://schemas.microsoft.com/office/drawing/2014/main" id="{EEA64AF5-058E-4162-B87D-F8E2B81813FC}"/>
              </a:ext>
            </a:extLst>
          </p:cNvPr>
          <p:cNvSpPr/>
          <p:nvPr/>
        </p:nvSpPr>
        <p:spPr>
          <a:xfrm flipH="1">
            <a:off x="5883576" y="5329846"/>
            <a:ext cx="6308424" cy="1528153"/>
          </a:xfrm>
          <a:prstGeom prst="rtTriangl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6B62069-F02E-4208-A1BF-6F49A78F92C5}"/>
              </a:ext>
            </a:extLst>
          </p:cNvPr>
          <p:cNvSpPr/>
          <p:nvPr/>
        </p:nvSpPr>
        <p:spPr>
          <a:xfrm flipH="1">
            <a:off x="9998375" y="2712058"/>
            <a:ext cx="2193624" cy="4145942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8628A868-2781-4707-8970-CAA28B01F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25073F-D2B8-4846-80F9-8C90B3051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92" y="432181"/>
            <a:ext cx="10515600" cy="59194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国内外研究现状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125B95-AE98-4620-826B-3CADD3DFD44F}"/>
              </a:ext>
            </a:extLst>
          </p:cNvPr>
          <p:cNvSpPr txBox="1"/>
          <p:nvPr/>
        </p:nvSpPr>
        <p:spPr>
          <a:xfrm>
            <a:off x="580384" y="1050857"/>
            <a:ext cx="1089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宽带微波接收机的射频前端设计方法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736E86-83F8-4B22-9BC4-B880BD4F40A1}"/>
              </a:ext>
            </a:extLst>
          </p:cNvPr>
          <p:cNvSpPr txBox="1"/>
          <p:nvPr/>
        </p:nvSpPr>
        <p:spPr>
          <a:xfrm>
            <a:off x="7090643" y="2011798"/>
            <a:ext cx="4251026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三次超外差结构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对输入的镜像频率进行高效滤除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B2C80F-A9DC-4FCF-B3B2-CC84DC9EF3AF}"/>
              </a:ext>
            </a:extLst>
          </p:cNvPr>
          <p:cNvSpPr txBox="1"/>
          <p:nvPr/>
        </p:nvSpPr>
        <p:spPr>
          <a:xfrm>
            <a:off x="7090643" y="3166997"/>
            <a:ext cx="4790919" cy="264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第一次混频输入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500-3000MHz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射频信号后，与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6000-8500MHz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的本振信号混频得到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5500MHz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的中频信号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第二次混频将中频信号继续与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3885MHz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的本振信号混频得到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1615Mhz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的中频信号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第三次混频将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1615MHz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的中频信号与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1545MHz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的本振信号混频得到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70MHz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的基带信号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73F026-D886-489C-A4A1-24B6F729A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84" y="2114672"/>
            <a:ext cx="6138414" cy="327785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61FE52B-CBE7-49FC-91EB-7E0B18FD3125}"/>
              </a:ext>
            </a:extLst>
          </p:cNvPr>
          <p:cNvSpPr txBox="1"/>
          <p:nvPr/>
        </p:nvSpPr>
        <p:spPr>
          <a:xfrm>
            <a:off x="2289477" y="6085884"/>
            <a:ext cx="8116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100" b="1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武路杰</a:t>
            </a:r>
            <a:r>
              <a:rPr lang="en-US" altLang="zh-CN" sz="1100" b="1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100" b="1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宽带微波接收机的射频前端设计方法</a:t>
            </a:r>
            <a:r>
              <a:rPr lang="en-US" altLang="zh-CN" sz="1100" b="1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[J].</a:t>
            </a:r>
            <a:r>
              <a:rPr lang="zh-CN" altLang="zh-CN" sz="1100" b="1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电子制作</a:t>
            </a:r>
            <a:r>
              <a:rPr lang="en-US" altLang="zh-CN" sz="1100" b="1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,2023,31(17):77-80.DOI:10.16589/j.cnki.cn11-3571/tn.2023.17.031</a:t>
            </a:r>
            <a:r>
              <a:rPr lang="en-US" altLang="zh-CN" sz="1100" b="1" kern="100" dirty="0">
                <a:solidFill>
                  <a:srgbClr val="666666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zh-CN" sz="1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日期占位符 2">
            <a:extLst>
              <a:ext uri="{FF2B5EF4-FFF2-40B4-BE49-F238E27FC236}">
                <a16:creationId xmlns:a16="http://schemas.microsoft.com/office/drawing/2014/main" id="{01925CBC-84A8-4499-B896-C3AA738E7B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2024/12/18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110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>
            <a:extLst>
              <a:ext uri="{FF2B5EF4-FFF2-40B4-BE49-F238E27FC236}">
                <a16:creationId xmlns:a16="http://schemas.microsoft.com/office/drawing/2014/main" id="{EEA64AF5-058E-4162-B87D-F8E2B81813FC}"/>
              </a:ext>
            </a:extLst>
          </p:cNvPr>
          <p:cNvSpPr/>
          <p:nvPr/>
        </p:nvSpPr>
        <p:spPr>
          <a:xfrm flipH="1">
            <a:off x="5883576" y="5329846"/>
            <a:ext cx="6308424" cy="1528153"/>
          </a:xfrm>
          <a:prstGeom prst="rtTriangl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6B62069-F02E-4208-A1BF-6F49A78F92C5}"/>
              </a:ext>
            </a:extLst>
          </p:cNvPr>
          <p:cNvSpPr/>
          <p:nvPr/>
        </p:nvSpPr>
        <p:spPr>
          <a:xfrm flipH="1">
            <a:off x="9998375" y="2712058"/>
            <a:ext cx="2193624" cy="4145942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8628A868-2781-4707-8970-CAA28B01F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25073F-D2B8-4846-80F9-8C90B3051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92" y="432181"/>
            <a:ext cx="10515600" cy="59194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国内外研究现状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7AA8D5-950C-4016-9B6D-36DB230F9DAB}"/>
              </a:ext>
            </a:extLst>
          </p:cNvPr>
          <p:cNvSpPr txBox="1"/>
          <p:nvPr/>
        </p:nvSpPr>
        <p:spPr>
          <a:xfrm>
            <a:off x="650192" y="1150012"/>
            <a:ext cx="10891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 48–56 GHz  &gt; 1 dBm-HB1dB Sub-Sampling Eight-Path-Filter Receiver With Fully-Integrated LO Generation and On-Chip Antenna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802021-6CBF-46A1-AFF0-0B5A554D43E8}"/>
              </a:ext>
            </a:extLst>
          </p:cNvPr>
          <p:cNvSpPr txBox="1"/>
          <p:nvPr/>
        </p:nvSpPr>
        <p:spPr>
          <a:xfrm>
            <a:off x="7165179" y="1864916"/>
            <a:ext cx="4790919" cy="88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输入信号经过耦合器分成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路和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路信号进行处理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30E6463-66DF-46BD-8459-30CD6EB580BB}"/>
              </a:ext>
            </a:extLst>
          </p:cNvPr>
          <p:cNvSpPr txBox="1"/>
          <p:nvPr/>
        </p:nvSpPr>
        <p:spPr>
          <a:xfrm>
            <a:off x="7165180" y="3522774"/>
            <a:ext cx="47909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八通道滤波器结构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峰值增益为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17.3 dB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最小噪声系数（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NF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）为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14.7 dB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IP1dB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为−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 dBm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，带内峰值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IIP 3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+4.0 dBm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D678EA3-E24B-4B40-8859-506295E52882}"/>
              </a:ext>
            </a:extLst>
          </p:cNvPr>
          <p:cNvSpPr txBox="1"/>
          <p:nvPr/>
        </p:nvSpPr>
        <p:spPr>
          <a:xfrm>
            <a:off x="560905" y="6032358"/>
            <a:ext cx="113077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Gao, K. T. Phan, C. L. Wong, C. -Y. Chiu and H. C. Luong, "A 48–56 GHz  $&gt;$ 1 dBm-HB1dB Sub-Sampling Eight-Path-Filter Receiver With Fully-Integrated LO Generation and On-Chip Antenna," in IEEE Journal of Solid-State Circuits, </a:t>
            </a:r>
            <a:r>
              <a:rPr lang="en-US" altLang="zh-CN" sz="1100" b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doi</a:t>
            </a:r>
            <a:r>
              <a:rPr lang="en-US" altLang="zh-CN" sz="11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10.1109/JSSC.2024.3480957.</a:t>
            </a:r>
            <a:endParaRPr lang="zh-CN" altLang="en-US" sz="11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F8D1C4-C218-40C7-8476-14DEA56AB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35" y="2195495"/>
            <a:ext cx="6071765" cy="2700690"/>
          </a:xfrm>
          <a:prstGeom prst="rect">
            <a:avLst/>
          </a:prstGeom>
        </p:spPr>
      </p:pic>
      <p:sp>
        <p:nvSpPr>
          <p:cNvPr id="18" name="日期占位符 2">
            <a:extLst>
              <a:ext uri="{FF2B5EF4-FFF2-40B4-BE49-F238E27FC236}">
                <a16:creationId xmlns:a16="http://schemas.microsoft.com/office/drawing/2014/main" id="{CF4F8B90-CB87-47A9-BD4C-6BBB840041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2024/12/18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91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5361</TotalTime>
  <Words>2053</Words>
  <Application>Microsoft Office PowerPoint</Application>
  <PresentationFormat>宽屏</PresentationFormat>
  <Paragraphs>284</Paragraphs>
  <Slides>26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-apple-system</vt:lpstr>
      <vt:lpstr>DengXian</vt:lpstr>
      <vt:lpstr>DengXian</vt:lpstr>
      <vt:lpstr>等线 Light</vt:lpstr>
      <vt:lpstr>黑体</vt:lpstr>
      <vt:lpstr>思源黑体 CN Heavy</vt:lpstr>
      <vt:lpstr>思源黑体 CN Medium</vt:lpstr>
      <vt:lpstr>思源黑体 CN Normal</vt:lpstr>
      <vt:lpstr>宋体</vt:lpstr>
      <vt:lpstr>微软雅黑</vt:lpstr>
      <vt:lpstr>优设标题黑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选题意义</vt:lpstr>
      <vt:lpstr>PowerPoint 演示文稿</vt:lpstr>
      <vt:lpstr>研究课题与任务</vt:lpstr>
      <vt:lpstr>PowerPoint 演示文稿</vt:lpstr>
      <vt:lpstr>国内外研究现状</vt:lpstr>
      <vt:lpstr>国内外研究现状</vt:lpstr>
      <vt:lpstr>国内外研究现状</vt:lpstr>
      <vt:lpstr>国内外研究现状</vt:lpstr>
      <vt:lpstr>国内外研究现状</vt:lpstr>
      <vt:lpstr>国内外研究现状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changhao</dc:creator>
  <cp:lastModifiedBy>哲 徐</cp:lastModifiedBy>
  <cp:revision>273</cp:revision>
  <dcterms:created xsi:type="dcterms:W3CDTF">2022-03-15T12:09:19Z</dcterms:created>
  <dcterms:modified xsi:type="dcterms:W3CDTF">2024-12-18T08:11:00Z</dcterms:modified>
</cp:coreProperties>
</file>